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83" r:id="rId3"/>
    <p:sldId id="384" r:id="rId4"/>
    <p:sldId id="271" r:id="rId5"/>
    <p:sldId id="385" r:id="rId6"/>
    <p:sldId id="375" r:id="rId7"/>
    <p:sldId id="376" r:id="rId8"/>
    <p:sldId id="281" r:id="rId9"/>
    <p:sldId id="386" r:id="rId10"/>
    <p:sldId id="292" r:id="rId11"/>
    <p:sldId id="293" r:id="rId12"/>
    <p:sldId id="294" r:id="rId13"/>
    <p:sldId id="387" r:id="rId14"/>
    <p:sldId id="379" r:id="rId15"/>
    <p:sldId id="296" r:id="rId16"/>
    <p:sldId id="380" r:id="rId17"/>
    <p:sldId id="388" r:id="rId18"/>
    <p:sldId id="300" r:id="rId19"/>
    <p:sldId id="301" r:id="rId20"/>
    <p:sldId id="302" r:id="rId21"/>
    <p:sldId id="303" r:id="rId22"/>
    <p:sldId id="389" r:id="rId23"/>
    <p:sldId id="288" r:id="rId24"/>
    <p:sldId id="311" r:id="rId25"/>
    <p:sldId id="312" r:id="rId26"/>
    <p:sldId id="310" r:id="rId27"/>
    <p:sldId id="392" r:id="rId28"/>
    <p:sldId id="390" r:id="rId29"/>
    <p:sldId id="335" r:id="rId30"/>
    <p:sldId id="336" r:id="rId31"/>
    <p:sldId id="338" r:id="rId32"/>
    <p:sldId id="339" r:id="rId33"/>
    <p:sldId id="340" r:id="rId34"/>
    <p:sldId id="341" r:id="rId35"/>
    <p:sldId id="342" r:id="rId36"/>
    <p:sldId id="343" r:id="rId37"/>
    <p:sldId id="344" r:id="rId38"/>
    <p:sldId id="346" r:id="rId39"/>
    <p:sldId id="347" r:id="rId40"/>
    <p:sldId id="348" r:id="rId41"/>
    <p:sldId id="393" r:id="rId42"/>
    <p:sldId id="365" r:id="rId43"/>
    <p:sldId id="366" r:id="rId44"/>
    <p:sldId id="370" r:id="rId45"/>
    <p:sldId id="371" r:id="rId46"/>
    <p:sldId id="373" r:id="rId47"/>
    <p:sldId id="395" r:id="rId48"/>
    <p:sldId id="394" r:id="rId49"/>
  </p:sldIdLst>
  <p:sldSz cx="12192000" cy="6858000"/>
  <p:notesSz cx="6858000" cy="9144000"/>
  <p:defaultTextStyle>
    <a:defPPr>
      <a:defRPr lang="pl-PL"/>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4660"/>
  </p:normalViewPr>
  <p:slideViewPr>
    <p:cSldViewPr snapToGrid="0">
      <p:cViewPr varScale="1">
        <p:scale>
          <a:sx n="68" d="100"/>
          <a:sy n="68" d="100"/>
        </p:scale>
        <p:origin x="572" y="48"/>
      </p:cViewPr>
      <p:guideLst/>
    </p:cSldViewPr>
  </p:slideViewPr>
  <p:notesTextViewPr>
    <p:cViewPr>
      <p:scale>
        <a:sx n="1" d="1"/>
        <a:sy n="1" d="1"/>
      </p:scale>
      <p:origin x="0" y="0"/>
    </p:cViewPr>
  </p:notesTextViewPr>
  <p:sorterViewPr>
    <p:cViewPr>
      <p:scale>
        <a:sx n="100" d="100"/>
        <a:sy n="100" d="100"/>
      </p:scale>
      <p:origin x="0" y="-319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5705AD-F255-499C-96A2-C977405DCCB8}" type="datetimeFigureOut">
              <a:rPr lang="pl-PL" smtClean="0"/>
              <a:t>29.05.2020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8B5C6-D4A0-4173-BF85-972773F3EC7B}" type="slidenum">
              <a:rPr lang="pl-PL" smtClean="0"/>
              <a:t>‹#›</a:t>
            </a:fld>
            <a:endParaRPr lang="pl-PL"/>
          </a:p>
        </p:txBody>
      </p:sp>
    </p:spTree>
    <p:extLst>
      <p:ext uri="{BB962C8B-B14F-4D97-AF65-F5344CB8AC3E}">
        <p14:creationId xmlns:p14="http://schemas.microsoft.com/office/powerpoint/2010/main" val="402528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3"/>
          <p:cNvPicPr/>
          <p:nvPr userDrawn="1"/>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91781" y="280204"/>
            <a:ext cx="7332866" cy="2122801"/>
          </a:xfrm>
          <a:prstGeom prst="rect">
            <a:avLst/>
          </a:prstGeom>
        </p:spPr>
      </p:pic>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5" name="Symbol zastępczy daty 3"/>
          <p:cNvSpPr>
            <a:spLocks noGrp="1"/>
          </p:cNvSpPr>
          <p:nvPr>
            <p:ph type="dt" sz="half" idx="10"/>
          </p:nvPr>
        </p:nvSpPr>
        <p:spPr/>
        <p:txBody>
          <a:bodyPr/>
          <a:lstStyle>
            <a:lvl1pPr>
              <a:defRPr/>
            </a:lvl1pPr>
          </a:lstStyle>
          <a:p>
            <a:pPr>
              <a:defRPr/>
            </a:pPr>
            <a:fld id="{380503B4-8071-4F12-B193-1A0CA719E4FB}" type="datetimeFigureOut">
              <a:rPr lang="pl-PL"/>
              <a:pPr>
                <a:defRPr/>
              </a:pPr>
              <a:t>29.05.2020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2004063A-F5F4-4540-882E-34D8BB948368}" type="slidenum">
              <a:rPr lang="pl-PL"/>
              <a:pPr>
                <a:defRPr/>
              </a:pPr>
              <a:t>‹#›</a:t>
            </a:fld>
            <a:endParaRPr lang="pl-PL"/>
          </a:p>
        </p:txBody>
      </p:sp>
    </p:spTree>
    <p:extLst>
      <p:ext uri="{BB962C8B-B14F-4D97-AF65-F5344CB8AC3E}">
        <p14:creationId xmlns:p14="http://schemas.microsoft.com/office/powerpoint/2010/main" val="1486029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66ADF578-3580-4971-9E36-FAE12C84C48A}" type="datetimeFigureOut">
              <a:rPr lang="pl-PL"/>
              <a:pPr>
                <a:defRPr/>
              </a:pPr>
              <a:t>29.05.2020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D7180033-74D1-41B7-AE3A-1EDC1C5D1E06}" type="slidenum">
              <a:rPr lang="pl-PL"/>
              <a:pPr>
                <a:defRPr/>
              </a:pPr>
              <a:t>‹#›</a:t>
            </a:fld>
            <a:endParaRPr lang="pl-PL"/>
          </a:p>
        </p:txBody>
      </p:sp>
    </p:spTree>
    <p:extLst>
      <p:ext uri="{BB962C8B-B14F-4D97-AF65-F5344CB8AC3E}">
        <p14:creationId xmlns:p14="http://schemas.microsoft.com/office/powerpoint/2010/main" val="3437750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5C3112B4-996D-4257-BD1C-6313D55725B3}" type="datetimeFigureOut">
              <a:rPr lang="pl-PL"/>
              <a:pPr>
                <a:defRPr/>
              </a:pPr>
              <a:t>29.05.2020</a:t>
            </a:fld>
            <a:endParaRPr lang="pl-PL"/>
          </a:p>
        </p:txBody>
      </p:sp>
      <p:sp>
        <p:nvSpPr>
          <p:cNvPr id="5" name="Symbol zastępczy stopki 4"/>
          <p:cNvSpPr>
            <a:spLocks noGrp="1"/>
          </p:cNvSpPr>
          <p:nvPr>
            <p:ph type="ftr" sz="quarter" idx="11"/>
          </p:nvPr>
        </p:nvSpPr>
        <p:spPr/>
        <p:txBody>
          <a:bodyPr/>
          <a:lstStyle>
            <a:lvl1pPr>
              <a:defRPr/>
            </a:lvl1pPr>
          </a:lstStyle>
          <a:p>
            <a:pPr>
              <a:defRPr/>
            </a:pPr>
            <a:endParaRPr lang="pl-PL"/>
          </a:p>
        </p:txBody>
      </p:sp>
      <p:sp>
        <p:nvSpPr>
          <p:cNvPr id="6" name="Symbol zastępczy numeru slajdu 5"/>
          <p:cNvSpPr>
            <a:spLocks noGrp="1"/>
          </p:cNvSpPr>
          <p:nvPr>
            <p:ph type="sldNum" sz="quarter" idx="12"/>
          </p:nvPr>
        </p:nvSpPr>
        <p:spPr/>
        <p:txBody>
          <a:bodyPr/>
          <a:lstStyle>
            <a:lvl1pPr>
              <a:defRPr/>
            </a:lvl1pPr>
          </a:lstStyle>
          <a:p>
            <a:pPr>
              <a:defRPr/>
            </a:pPr>
            <a:fld id="{B487C9A9-5F44-44E4-9F72-B170CC67F771}" type="slidenum">
              <a:rPr lang="pl-PL"/>
              <a:pPr>
                <a:defRPr/>
              </a:pPr>
              <a:t>‹#›</a:t>
            </a:fld>
            <a:endParaRPr lang="pl-PL"/>
          </a:p>
        </p:txBody>
      </p:sp>
    </p:spTree>
    <p:extLst>
      <p:ext uri="{BB962C8B-B14F-4D97-AF65-F5344CB8AC3E}">
        <p14:creationId xmlns:p14="http://schemas.microsoft.com/office/powerpoint/2010/main" val="413151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3"/>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3"/>
          <p:cNvSpPr>
            <a:spLocks noGrp="1"/>
          </p:cNvSpPr>
          <p:nvPr>
            <p:ph type="dt" sz="half" idx="10"/>
          </p:nvPr>
        </p:nvSpPr>
        <p:spPr/>
        <p:txBody>
          <a:bodyPr/>
          <a:lstStyle>
            <a:lvl1pPr>
              <a:defRPr/>
            </a:lvl1pPr>
          </a:lstStyle>
          <a:p>
            <a:pPr>
              <a:defRPr/>
            </a:pPr>
            <a:fld id="{9507F86C-D46E-493A-87C9-11280936903D}" type="datetimeFigureOut">
              <a:rPr lang="pl-PL"/>
              <a:pPr>
                <a:defRPr/>
              </a:pPr>
              <a:t>29.05.2020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1411CB7-8758-4243-B937-87A6E64B66F7}" type="slidenum">
              <a:rPr lang="pl-PL"/>
              <a:pPr>
                <a:defRPr/>
              </a:pPr>
              <a:t>‹#›</a:t>
            </a:fld>
            <a:endParaRPr lang="pl-PL"/>
          </a:p>
        </p:txBody>
      </p:sp>
    </p:spTree>
    <p:extLst>
      <p:ext uri="{BB962C8B-B14F-4D97-AF65-F5344CB8AC3E}">
        <p14:creationId xmlns:p14="http://schemas.microsoft.com/office/powerpoint/2010/main" val="305130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Obraz 3"/>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FBA2A72C-7699-4067-A820-B0313D6B1DBF}" type="datetimeFigureOut">
              <a:rPr lang="pl-PL"/>
              <a:pPr>
                <a:defRPr/>
              </a:pPr>
              <a:t>29.05.2020</a:t>
            </a:fld>
            <a:endParaRPr lang="pl-PL"/>
          </a:p>
        </p:txBody>
      </p:sp>
      <p:sp>
        <p:nvSpPr>
          <p:cNvPr id="6" name="Symbol zastępczy stopki 4"/>
          <p:cNvSpPr>
            <a:spLocks noGrp="1"/>
          </p:cNvSpPr>
          <p:nvPr>
            <p:ph type="ftr" sz="quarter" idx="11"/>
          </p:nvPr>
        </p:nvSpPr>
        <p:spPr/>
        <p:txBody>
          <a:bodyPr/>
          <a:lstStyle>
            <a:lvl1pPr>
              <a:defRPr/>
            </a:lvl1pPr>
          </a:lstStyle>
          <a:p>
            <a:pPr>
              <a:defRPr/>
            </a:pPr>
            <a:endParaRPr lang="pl-PL"/>
          </a:p>
        </p:txBody>
      </p:sp>
      <p:sp>
        <p:nvSpPr>
          <p:cNvPr id="7" name="Symbol zastępczy numeru slajdu 5"/>
          <p:cNvSpPr>
            <a:spLocks noGrp="1"/>
          </p:cNvSpPr>
          <p:nvPr>
            <p:ph type="sldNum" sz="quarter" idx="12"/>
          </p:nvPr>
        </p:nvSpPr>
        <p:spPr/>
        <p:txBody>
          <a:bodyPr/>
          <a:lstStyle>
            <a:lvl1pPr>
              <a:defRPr/>
            </a:lvl1pPr>
          </a:lstStyle>
          <a:p>
            <a:pPr>
              <a:defRPr/>
            </a:pPr>
            <a:fld id="{ADADC486-4F71-4839-A655-2EAB8AE1FE50}" type="slidenum">
              <a:rPr lang="pl-PL"/>
              <a:pPr>
                <a:defRPr/>
              </a:pPr>
              <a:t>‹#›</a:t>
            </a:fld>
            <a:endParaRPr lang="pl-PL"/>
          </a:p>
        </p:txBody>
      </p:sp>
    </p:spTree>
    <p:extLst>
      <p:ext uri="{BB962C8B-B14F-4D97-AF65-F5344CB8AC3E}">
        <p14:creationId xmlns:p14="http://schemas.microsoft.com/office/powerpoint/2010/main" val="367944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Obraz 4"/>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4"/>
          <p:cNvSpPr>
            <a:spLocks noGrp="1"/>
          </p:cNvSpPr>
          <p:nvPr>
            <p:ph type="dt" sz="half" idx="10"/>
          </p:nvPr>
        </p:nvSpPr>
        <p:spPr/>
        <p:txBody>
          <a:bodyPr/>
          <a:lstStyle>
            <a:lvl1pPr>
              <a:defRPr/>
            </a:lvl1pPr>
          </a:lstStyle>
          <a:p>
            <a:pPr>
              <a:defRPr/>
            </a:pPr>
            <a:fld id="{5E701238-6985-4E07-9D8D-B6BAAA416190}" type="datetimeFigureOut">
              <a:rPr lang="pl-PL"/>
              <a:pPr>
                <a:defRPr/>
              </a:pPr>
              <a:t>29.05.2020</a:t>
            </a:fld>
            <a:endParaRPr lang="pl-PL"/>
          </a:p>
        </p:txBody>
      </p:sp>
      <p:sp>
        <p:nvSpPr>
          <p:cNvPr id="7" name="Symbol zastępczy stopki 5"/>
          <p:cNvSpPr>
            <a:spLocks noGrp="1"/>
          </p:cNvSpPr>
          <p:nvPr>
            <p:ph type="ftr" sz="quarter" idx="11"/>
          </p:nvPr>
        </p:nvSpPr>
        <p:spPr/>
        <p:txBody>
          <a:bodyPr/>
          <a:lstStyle>
            <a:lvl1pPr>
              <a:defRPr/>
            </a:lvl1pPr>
          </a:lstStyle>
          <a:p>
            <a:pPr>
              <a:defRPr/>
            </a:pPr>
            <a:endParaRPr lang="pl-PL"/>
          </a:p>
        </p:txBody>
      </p:sp>
      <p:sp>
        <p:nvSpPr>
          <p:cNvPr id="8" name="Symbol zastępczy numeru slajdu 6"/>
          <p:cNvSpPr>
            <a:spLocks noGrp="1"/>
          </p:cNvSpPr>
          <p:nvPr>
            <p:ph type="sldNum" sz="quarter" idx="12"/>
          </p:nvPr>
        </p:nvSpPr>
        <p:spPr/>
        <p:txBody>
          <a:bodyPr/>
          <a:lstStyle>
            <a:lvl1pPr>
              <a:defRPr/>
            </a:lvl1pPr>
          </a:lstStyle>
          <a:p>
            <a:pPr>
              <a:defRPr/>
            </a:pPr>
            <a:fld id="{93E37F04-B15F-44BB-A7DC-AAA8D71ECA0A}" type="slidenum">
              <a:rPr lang="pl-PL"/>
              <a:pPr>
                <a:defRPr/>
              </a:pPr>
              <a:t>‹#›</a:t>
            </a:fld>
            <a:endParaRPr lang="pl-PL"/>
          </a:p>
        </p:txBody>
      </p:sp>
    </p:spTree>
    <p:extLst>
      <p:ext uri="{BB962C8B-B14F-4D97-AF65-F5344CB8AC3E}">
        <p14:creationId xmlns:p14="http://schemas.microsoft.com/office/powerpoint/2010/main" val="2598878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Obraz 6"/>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8" name="Symbol zastępczy daty 6"/>
          <p:cNvSpPr>
            <a:spLocks noGrp="1"/>
          </p:cNvSpPr>
          <p:nvPr>
            <p:ph type="dt" sz="half" idx="10"/>
          </p:nvPr>
        </p:nvSpPr>
        <p:spPr/>
        <p:txBody>
          <a:bodyPr/>
          <a:lstStyle>
            <a:lvl1pPr>
              <a:defRPr/>
            </a:lvl1pPr>
          </a:lstStyle>
          <a:p>
            <a:pPr>
              <a:defRPr/>
            </a:pPr>
            <a:fld id="{9B07F680-EBC9-41F5-8BF7-93648A5740E9}" type="datetimeFigureOut">
              <a:rPr lang="pl-PL"/>
              <a:pPr>
                <a:defRPr/>
              </a:pPr>
              <a:t>29.05.2020</a:t>
            </a:fld>
            <a:endParaRPr lang="pl-PL"/>
          </a:p>
        </p:txBody>
      </p:sp>
      <p:sp>
        <p:nvSpPr>
          <p:cNvPr id="9" name="Symbol zastępczy stopki 7"/>
          <p:cNvSpPr>
            <a:spLocks noGrp="1"/>
          </p:cNvSpPr>
          <p:nvPr>
            <p:ph type="ftr" sz="quarter" idx="11"/>
          </p:nvPr>
        </p:nvSpPr>
        <p:spPr/>
        <p:txBody>
          <a:bodyPr/>
          <a:lstStyle>
            <a:lvl1pPr>
              <a:defRPr/>
            </a:lvl1pPr>
          </a:lstStyle>
          <a:p>
            <a:pPr>
              <a:defRPr/>
            </a:pPr>
            <a:endParaRPr lang="pl-PL"/>
          </a:p>
        </p:txBody>
      </p:sp>
      <p:sp>
        <p:nvSpPr>
          <p:cNvPr id="10" name="Symbol zastępczy numeru slajdu 8"/>
          <p:cNvSpPr>
            <a:spLocks noGrp="1"/>
          </p:cNvSpPr>
          <p:nvPr>
            <p:ph type="sldNum" sz="quarter" idx="12"/>
          </p:nvPr>
        </p:nvSpPr>
        <p:spPr/>
        <p:txBody>
          <a:bodyPr/>
          <a:lstStyle>
            <a:lvl1pPr>
              <a:defRPr/>
            </a:lvl1pPr>
          </a:lstStyle>
          <a:p>
            <a:pPr>
              <a:defRPr/>
            </a:pPr>
            <a:fld id="{A9938F19-45F6-4C34-B812-D57F28A1AC3A}" type="slidenum">
              <a:rPr lang="pl-PL"/>
              <a:pPr>
                <a:defRPr/>
              </a:pPr>
              <a:t>‹#›</a:t>
            </a:fld>
            <a:endParaRPr lang="pl-PL"/>
          </a:p>
        </p:txBody>
      </p:sp>
    </p:spTree>
    <p:extLst>
      <p:ext uri="{BB962C8B-B14F-4D97-AF65-F5344CB8AC3E}">
        <p14:creationId xmlns:p14="http://schemas.microsoft.com/office/powerpoint/2010/main" val="373950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Obraz 2"/>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p:txBody>
          <a:bodyPr/>
          <a:lstStyle/>
          <a:p>
            <a:r>
              <a:rPr lang="pl-PL"/>
              <a:t>Kliknij, aby edytować styl</a:t>
            </a:r>
          </a:p>
        </p:txBody>
      </p:sp>
      <p:sp>
        <p:nvSpPr>
          <p:cNvPr id="4" name="Symbol zastępczy daty 2"/>
          <p:cNvSpPr>
            <a:spLocks noGrp="1"/>
          </p:cNvSpPr>
          <p:nvPr>
            <p:ph type="dt" sz="half" idx="10"/>
          </p:nvPr>
        </p:nvSpPr>
        <p:spPr/>
        <p:txBody>
          <a:bodyPr/>
          <a:lstStyle>
            <a:lvl1pPr>
              <a:defRPr/>
            </a:lvl1pPr>
          </a:lstStyle>
          <a:p>
            <a:pPr>
              <a:defRPr/>
            </a:pPr>
            <a:fld id="{6605CC06-106E-4D52-A106-8D367AC9160E}" type="datetimeFigureOut">
              <a:rPr lang="pl-PL"/>
              <a:pPr>
                <a:defRPr/>
              </a:pPr>
              <a:t>29.05.2020</a:t>
            </a:fld>
            <a:endParaRPr lang="pl-PL"/>
          </a:p>
        </p:txBody>
      </p:sp>
      <p:sp>
        <p:nvSpPr>
          <p:cNvPr id="5" name="Symbol zastępczy stopki 3"/>
          <p:cNvSpPr>
            <a:spLocks noGrp="1"/>
          </p:cNvSpPr>
          <p:nvPr>
            <p:ph type="ftr" sz="quarter" idx="11"/>
          </p:nvPr>
        </p:nvSpPr>
        <p:spPr/>
        <p:txBody>
          <a:bodyPr/>
          <a:lstStyle>
            <a:lvl1pPr>
              <a:defRPr/>
            </a:lvl1pPr>
          </a:lstStyle>
          <a:p>
            <a:pPr>
              <a:defRPr/>
            </a:pPr>
            <a:endParaRPr lang="pl-PL"/>
          </a:p>
        </p:txBody>
      </p:sp>
      <p:sp>
        <p:nvSpPr>
          <p:cNvPr id="6" name="Symbol zastępczy numeru slajdu 4"/>
          <p:cNvSpPr>
            <a:spLocks noGrp="1"/>
          </p:cNvSpPr>
          <p:nvPr>
            <p:ph type="sldNum" sz="quarter" idx="12"/>
          </p:nvPr>
        </p:nvSpPr>
        <p:spPr/>
        <p:txBody>
          <a:bodyPr/>
          <a:lstStyle>
            <a:lvl1pPr>
              <a:defRPr/>
            </a:lvl1pPr>
          </a:lstStyle>
          <a:p>
            <a:pPr>
              <a:defRPr/>
            </a:pPr>
            <a:fld id="{8E3745F6-324F-4F87-B51F-E0F27E40F76C}" type="slidenum">
              <a:rPr lang="pl-PL"/>
              <a:pPr>
                <a:defRPr/>
              </a:pPr>
              <a:t>‹#›</a:t>
            </a:fld>
            <a:endParaRPr lang="pl-PL"/>
          </a:p>
        </p:txBody>
      </p:sp>
    </p:spTree>
    <p:extLst>
      <p:ext uri="{BB962C8B-B14F-4D97-AF65-F5344CB8AC3E}">
        <p14:creationId xmlns:p14="http://schemas.microsoft.com/office/powerpoint/2010/main" val="1855820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Obraz 1"/>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3" name="Symbol zastępczy daty 1"/>
          <p:cNvSpPr>
            <a:spLocks noGrp="1"/>
          </p:cNvSpPr>
          <p:nvPr>
            <p:ph type="dt" sz="half" idx="10"/>
          </p:nvPr>
        </p:nvSpPr>
        <p:spPr/>
        <p:txBody>
          <a:bodyPr/>
          <a:lstStyle>
            <a:lvl1pPr>
              <a:defRPr/>
            </a:lvl1pPr>
          </a:lstStyle>
          <a:p>
            <a:pPr>
              <a:defRPr/>
            </a:pPr>
            <a:fld id="{CA0477A3-60A0-4EC4-84AB-D8B90BE0A6D3}" type="datetimeFigureOut">
              <a:rPr lang="pl-PL"/>
              <a:pPr>
                <a:defRPr/>
              </a:pPr>
              <a:t>29.05.2020</a:t>
            </a:fld>
            <a:endParaRPr lang="pl-PL"/>
          </a:p>
        </p:txBody>
      </p:sp>
      <p:sp>
        <p:nvSpPr>
          <p:cNvPr id="4" name="Symbol zastępczy stopki 2"/>
          <p:cNvSpPr>
            <a:spLocks noGrp="1"/>
          </p:cNvSpPr>
          <p:nvPr>
            <p:ph type="ftr" sz="quarter" idx="11"/>
          </p:nvPr>
        </p:nvSpPr>
        <p:spPr/>
        <p:txBody>
          <a:bodyPr/>
          <a:lstStyle>
            <a:lvl1pPr>
              <a:defRPr/>
            </a:lvl1pPr>
          </a:lstStyle>
          <a:p>
            <a:pPr>
              <a:defRPr/>
            </a:pPr>
            <a:endParaRPr lang="pl-PL"/>
          </a:p>
        </p:txBody>
      </p:sp>
      <p:sp>
        <p:nvSpPr>
          <p:cNvPr id="5" name="Symbol zastępczy numeru slajdu 3"/>
          <p:cNvSpPr>
            <a:spLocks noGrp="1"/>
          </p:cNvSpPr>
          <p:nvPr>
            <p:ph type="sldNum" sz="quarter" idx="12"/>
          </p:nvPr>
        </p:nvSpPr>
        <p:spPr/>
        <p:txBody>
          <a:bodyPr/>
          <a:lstStyle>
            <a:lvl1pPr>
              <a:defRPr/>
            </a:lvl1pPr>
          </a:lstStyle>
          <a:p>
            <a:pPr>
              <a:defRPr/>
            </a:pPr>
            <a:fld id="{B35726CD-7090-40D1-8F0D-208BCE7438A4}" type="slidenum">
              <a:rPr lang="pl-PL"/>
              <a:pPr>
                <a:defRPr/>
              </a:pPr>
              <a:t>‹#›</a:t>
            </a:fld>
            <a:endParaRPr lang="pl-PL"/>
          </a:p>
        </p:txBody>
      </p:sp>
    </p:spTree>
    <p:extLst>
      <p:ext uri="{BB962C8B-B14F-4D97-AF65-F5344CB8AC3E}">
        <p14:creationId xmlns:p14="http://schemas.microsoft.com/office/powerpoint/2010/main" val="3671939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Obraz 4"/>
          <p:cNvPicPr/>
          <p:nvPr userDrawn="1"/>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52322" y="6268591"/>
            <a:ext cx="2208245" cy="452884"/>
          </a:xfrm>
          <a:prstGeom prst="rect">
            <a:avLst/>
          </a:prstGeom>
        </p:spPr>
      </p:pic>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6" name="Symbol zastępczy daty 4"/>
          <p:cNvSpPr>
            <a:spLocks noGrp="1"/>
          </p:cNvSpPr>
          <p:nvPr>
            <p:ph type="dt" sz="half" idx="10"/>
          </p:nvPr>
        </p:nvSpPr>
        <p:spPr/>
        <p:txBody>
          <a:bodyPr/>
          <a:lstStyle>
            <a:lvl1pPr>
              <a:defRPr/>
            </a:lvl1pPr>
          </a:lstStyle>
          <a:p>
            <a:pPr>
              <a:defRPr/>
            </a:pPr>
            <a:fld id="{5B7ECCB7-C15C-4A30-A227-6DCACC85DFF4}" type="datetimeFigureOut">
              <a:rPr lang="pl-PL"/>
              <a:pPr>
                <a:defRPr/>
              </a:pPr>
              <a:t>29.05.2020</a:t>
            </a:fld>
            <a:endParaRPr lang="pl-PL"/>
          </a:p>
        </p:txBody>
      </p:sp>
      <p:sp>
        <p:nvSpPr>
          <p:cNvPr id="7" name="Symbol zastępczy stopki 5"/>
          <p:cNvSpPr>
            <a:spLocks noGrp="1"/>
          </p:cNvSpPr>
          <p:nvPr>
            <p:ph type="ftr" sz="quarter" idx="11"/>
          </p:nvPr>
        </p:nvSpPr>
        <p:spPr/>
        <p:txBody>
          <a:bodyPr/>
          <a:lstStyle>
            <a:lvl1pPr>
              <a:defRPr/>
            </a:lvl1pPr>
          </a:lstStyle>
          <a:p>
            <a:pPr>
              <a:defRPr/>
            </a:pPr>
            <a:endParaRPr lang="pl-PL"/>
          </a:p>
        </p:txBody>
      </p:sp>
      <p:sp>
        <p:nvSpPr>
          <p:cNvPr id="8" name="Symbol zastępczy numeru slajdu 6"/>
          <p:cNvSpPr>
            <a:spLocks noGrp="1"/>
          </p:cNvSpPr>
          <p:nvPr>
            <p:ph type="sldNum" sz="quarter" idx="12"/>
          </p:nvPr>
        </p:nvSpPr>
        <p:spPr/>
        <p:txBody>
          <a:bodyPr/>
          <a:lstStyle>
            <a:lvl1pPr>
              <a:defRPr/>
            </a:lvl1pPr>
          </a:lstStyle>
          <a:p>
            <a:pPr>
              <a:defRPr/>
            </a:pPr>
            <a:fld id="{652AEFCB-8B14-4E50-9D98-54DF44BC92AA}" type="slidenum">
              <a:rPr lang="pl-PL"/>
              <a:pPr>
                <a:defRPr/>
              </a:pPr>
              <a:t>‹#›</a:t>
            </a:fld>
            <a:endParaRPr lang="pl-PL"/>
          </a:p>
        </p:txBody>
      </p:sp>
    </p:spTree>
    <p:extLst>
      <p:ext uri="{BB962C8B-B14F-4D97-AF65-F5344CB8AC3E}">
        <p14:creationId xmlns:p14="http://schemas.microsoft.com/office/powerpoint/2010/main" val="2657526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pPr>
              <a:defRPr/>
            </a:pPr>
            <a:fld id="{BCD8DB28-149E-46E0-B58B-6CCE88F5704C}" type="datetimeFigureOut">
              <a:rPr lang="pl-PL"/>
              <a:pPr>
                <a:defRPr/>
              </a:pPr>
              <a:t>29.05.2020</a:t>
            </a:fld>
            <a:endParaRPr lang="pl-PL"/>
          </a:p>
        </p:txBody>
      </p:sp>
      <p:sp>
        <p:nvSpPr>
          <p:cNvPr id="6" name="Symbol zastępczy stopki 5"/>
          <p:cNvSpPr>
            <a:spLocks noGrp="1"/>
          </p:cNvSpPr>
          <p:nvPr>
            <p:ph type="ftr" sz="quarter" idx="11"/>
          </p:nvPr>
        </p:nvSpPr>
        <p:spPr/>
        <p:txBody>
          <a:bodyPr/>
          <a:lstStyle>
            <a:lvl1pPr>
              <a:defRPr/>
            </a:lvl1pPr>
          </a:lstStyle>
          <a:p>
            <a:pPr>
              <a:defRPr/>
            </a:pPr>
            <a:endParaRPr lang="pl-PL"/>
          </a:p>
        </p:txBody>
      </p:sp>
      <p:sp>
        <p:nvSpPr>
          <p:cNvPr id="7" name="Symbol zastępczy numeru slajdu 6"/>
          <p:cNvSpPr>
            <a:spLocks noGrp="1"/>
          </p:cNvSpPr>
          <p:nvPr>
            <p:ph type="sldNum" sz="quarter" idx="12"/>
          </p:nvPr>
        </p:nvSpPr>
        <p:spPr/>
        <p:txBody>
          <a:bodyPr/>
          <a:lstStyle>
            <a:lvl1pPr>
              <a:defRPr/>
            </a:lvl1pPr>
          </a:lstStyle>
          <a:p>
            <a:pPr>
              <a:defRPr/>
            </a:pPr>
            <a:fld id="{ABDEF055-F565-472E-B93C-80E498D5C1D2}" type="slidenum">
              <a:rPr lang="pl-PL"/>
              <a:pPr>
                <a:defRPr/>
              </a:pPr>
              <a:t>‹#›</a:t>
            </a:fld>
            <a:endParaRPr lang="pl-PL"/>
          </a:p>
        </p:txBody>
      </p:sp>
    </p:spTree>
    <p:extLst>
      <p:ext uri="{BB962C8B-B14F-4D97-AF65-F5344CB8AC3E}">
        <p14:creationId xmlns:p14="http://schemas.microsoft.com/office/powerpoint/2010/main" val="141724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a:t>
            </a:r>
          </a:p>
        </p:txBody>
      </p:sp>
      <p:sp>
        <p:nvSpPr>
          <p:cNvPr id="1027" name="Symbol zastępczy tekstu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B1624EEF-5462-4D88-9922-0B2FC5CE8750}" type="datetimeFigureOut">
              <a:rPr lang="pl-PL"/>
              <a:pPr>
                <a:defRPr/>
              </a:pPr>
              <a:t>29.05.2020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0F0FD5D4-296E-43ED-A9B6-414B891231C8}" type="slidenum">
              <a:rPr lang="pl-PL"/>
              <a:pPr>
                <a:defRPr/>
              </a:pPr>
              <a:t>‹#›</a:t>
            </a:fld>
            <a:endParaRPr lang="pl-PL"/>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Tytuł 1"/>
          <p:cNvSpPr>
            <a:spLocks noGrp="1"/>
          </p:cNvSpPr>
          <p:nvPr>
            <p:ph type="ctrTitle"/>
          </p:nvPr>
        </p:nvSpPr>
        <p:spPr>
          <a:xfrm>
            <a:off x="2076450" y="941388"/>
            <a:ext cx="9144000" cy="2387600"/>
          </a:xfrm>
        </p:spPr>
        <p:txBody>
          <a:bodyPr/>
          <a:lstStyle/>
          <a:p>
            <a:pPr eaLnBrk="1" hangingPunct="1"/>
            <a:r>
              <a:rPr lang="pl-PL" altLang="pl-PL" sz="6600" b="1" dirty="0">
                <a:solidFill>
                  <a:srgbClr val="0070C0"/>
                </a:solidFill>
              </a:rPr>
              <a:t>EGZAMIN MATURALNY</a:t>
            </a:r>
          </a:p>
        </p:txBody>
      </p:sp>
      <p:sp>
        <p:nvSpPr>
          <p:cNvPr id="13315" name="Podtytuł 2"/>
          <p:cNvSpPr>
            <a:spLocks noGrp="1"/>
          </p:cNvSpPr>
          <p:nvPr>
            <p:ph type="subTitle" idx="1"/>
          </p:nvPr>
        </p:nvSpPr>
        <p:spPr>
          <a:xfrm>
            <a:off x="2076450" y="3328988"/>
            <a:ext cx="9144000" cy="3132137"/>
          </a:xfrm>
        </p:spPr>
        <p:txBody>
          <a:bodyPr/>
          <a:lstStyle/>
          <a:p>
            <a:pPr eaLnBrk="1" hangingPunct="1"/>
            <a:r>
              <a:rPr lang="pl-PL" altLang="pl-PL" sz="2800" b="1" dirty="0">
                <a:solidFill>
                  <a:srgbClr val="0070C0"/>
                </a:solidFill>
              </a:rPr>
              <a:t>Szkolenie Przewodniczących Zespołów Egzaminacyjnych</a:t>
            </a:r>
          </a:p>
          <a:p>
            <a:pPr eaLnBrk="1" hangingPunct="1"/>
            <a:endParaRPr lang="pl-PL" altLang="pl-PL" sz="2800" b="1" dirty="0">
              <a:solidFill>
                <a:srgbClr val="0070C0"/>
              </a:solidFill>
            </a:endParaRPr>
          </a:p>
          <a:p>
            <a:pPr eaLnBrk="1" hangingPunct="1"/>
            <a:endParaRPr lang="pl-PL" altLang="pl-PL" sz="2800" b="1" dirty="0">
              <a:solidFill>
                <a:srgbClr val="0070C0"/>
              </a:solidFill>
            </a:endParaRPr>
          </a:p>
          <a:p>
            <a:pPr eaLnBrk="1" hangingPunct="1"/>
            <a:endParaRPr lang="pl-PL" altLang="pl-PL" sz="2800" b="1" dirty="0">
              <a:solidFill>
                <a:srgbClr val="0070C0"/>
              </a:solidFill>
            </a:endParaRPr>
          </a:p>
          <a:p>
            <a:pPr eaLnBrk="1" hangingPunct="1"/>
            <a:endParaRPr lang="pl-PL" altLang="pl-PL" sz="2800" b="1" dirty="0">
              <a:solidFill>
                <a:srgbClr val="0070C0"/>
              </a:solidFill>
            </a:endParaRPr>
          </a:p>
          <a:p>
            <a:pPr eaLnBrk="1" hangingPunct="1"/>
            <a:endParaRPr lang="pl-PL" altLang="pl-PL" sz="2800" b="1"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719974" y="117987"/>
            <a:ext cx="7704667" cy="757084"/>
          </a:xfrm>
        </p:spPr>
        <p:txBody>
          <a:bodyPr/>
          <a:lstStyle/>
          <a:p>
            <a:pPr algn="ctr"/>
            <a:r>
              <a:rPr lang="pl-PL" sz="4000" b="1" dirty="0">
                <a:solidFill>
                  <a:schemeClr val="accent6">
                    <a:lumMod val="50000"/>
                  </a:schemeClr>
                </a:solidFill>
              </a:rPr>
              <a:t>W dniu egzaminu</a:t>
            </a:r>
          </a:p>
        </p:txBody>
      </p:sp>
      <p:sp>
        <p:nvSpPr>
          <p:cNvPr id="3" name="Symbol zastępczy zawartości 2"/>
          <p:cNvSpPr>
            <a:spLocks noGrp="1"/>
          </p:cNvSpPr>
          <p:nvPr>
            <p:ph idx="1"/>
          </p:nvPr>
        </p:nvSpPr>
        <p:spPr>
          <a:xfrm>
            <a:off x="1539489" y="875071"/>
            <a:ext cx="9883738" cy="5637871"/>
          </a:xfrm>
        </p:spPr>
        <p:txBody>
          <a:bodyPr>
            <a:noAutofit/>
          </a:bodyPr>
          <a:lstStyle/>
          <a:p>
            <a:pPr marL="0" indent="0" algn="just">
              <a:buNone/>
            </a:pPr>
            <a:r>
              <a:rPr lang="pl-PL" sz="2200" b="1" dirty="0"/>
              <a:t>Przewodniczący ZN sprawdzają (</a:t>
            </a:r>
            <a:r>
              <a:rPr lang="pl-PL" sz="2200" dirty="0"/>
              <a:t>zgodnie z zasadami określonymi w </a:t>
            </a:r>
            <a:r>
              <a:rPr lang="pl-PL" sz="2200" i="1" dirty="0">
                <a:solidFill>
                  <a:srgbClr val="FF0000"/>
                </a:solidFill>
              </a:rPr>
              <a:t>Wytycznych</a:t>
            </a:r>
            <a:r>
              <a:rPr lang="pl-PL" sz="2200" i="1" dirty="0"/>
              <a:t>):</a:t>
            </a:r>
            <a:endParaRPr lang="pl-PL" sz="2200" b="1" dirty="0"/>
          </a:p>
          <a:p>
            <a:pPr lvl="1" algn="just">
              <a:lnSpc>
                <a:spcPct val="120000"/>
              </a:lnSpc>
            </a:pPr>
            <a:r>
              <a:rPr lang="pl-PL" sz="2200" dirty="0"/>
              <a:t>usunięcie z sali pomocy dydaktycznych</a:t>
            </a:r>
          </a:p>
          <a:p>
            <a:pPr lvl="1" algn="just">
              <a:lnSpc>
                <a:spcPct val="120000"/>
              </a:lnSpc>
            </a:pPr>
            <a:r>
              <a:rPr lang="pl-PL" sz="2200" dirty="0"/>
              <a:t>ustawienie ponumerowanych stolików</a:t>
            </a:r>
          </a:p>
          <a:p>
            <a:pPr lvl="1" algn="just">
              <a:lnSpc>
                <a:spcPct val="120000"/>
              </a:lnSpc>
            </a:pPr>
            <a:r>
              <a:rPr lang="pl-PL" sz="2200" dirty="0"/>
              <a:t>przygotowanie losów z numerami stolików</a:t>
            </a:r>
          </a:p>
          <a:p>
            <a:pPr lvl="1" algn="just">
              <a:lnSpc>
                <a:spcPct val="120000"/>
              </a:lnSpc>
            </a:pPr>
            <a:r>
              <a:rPr lang="pl-PL" sz="2200" dirty="0"/>
              <a:t>przygotowanie odpowiednich stanowisk dla zdających uprawnionych do dostosowanych warunków egzaminu</a:t>
            </a:r>
          </a:p>
          <a:p>
            <a:pPr lvl="1" algn="just">
              <a:lnSpc>
                <a:spcPct val="120000"/>
              </a:lnSpc>
            </a:pPr>
            <a:r>
              <a:rPr lang="pl-PL" sz="2200" dirty="0"/>
              <a:t>przygotowanie miejsc dla członków ZN oraz obserwatorów</a:t>
            </a:r>
          </a:p>
          <a:p>
            <a:pPr lvl="1" algn="just"/>
            <a:r>
              <a:rPr lang="pl-PL" sz="2200" dirty="0"/>
              <a:t>umieszczenie w widocznym miejscu materiałów pomocniczych, </a:t>
            </a:r>
            <a:r>
              <a:rPr lang="pl-PL" sz="2200" dirty="0">
                <a:solidFill>
                  <a:srgbClr val="FF0000"/>
                </a:solidFill>
              </a:rPr>
              <a:t>a w przypadku materiałów, z których korzysta wielu zdających, również płynu do dezynfekcji rąk obok tych materiałów </a:t>
            </a:r>
          </a:p>
          <a:p>
            <a:pPr lvl="1" algn="just">
              <a:lnSpc>
                <a:spcPct val="100000"/>
              </a:lnSpc>
            </a:pPr>
            <a:r>
              <a:rPr lang="pl-PL" sz="2200" dirty="0"/>
              <a:t>umieszczenie w widocznym miejscu sprawnego zegara i tablicy do zapisania godziny rozpoczęcia i godziny zakończenia egzaminu</a:t>
            </a:r>
            <a:endParaRPr lang="pl-PL" dirty="0"/>
          </a:p>
          <a:p>
            <a:pPr lvl="1"/>
            <a:r>
              <a:rPr lang="pl-PL" sz="2200" dirty="0">
                <a:solidFill>
                  <a:srgbClr val="FF0000"/>
                </a:solidFill>
              </a:rPr>
              <a:t>zapewnienie w każdej sali egzaminacyjnej wymaganych warunków sanitarnych określonych w </a:t>
            </a:r>
            <a:r>
              <a:rPr lang="pl-PL" sz="2200" i="1" dirty="0">
                <a:solidFill>
                  <a:srgbClr val="FF0000"/>
                </a:solidFill>
              </a:rPr>
              <a:t>Wytycznych</a:t>
            </a:r>
            <a:r>
              <a:rPr lang="pl-PL" sz="2200" dirty="0">
                <a:solidFill>
                  <a:srgbClr val="FF0000"/>
                </a:solidFill>
              </a:rPr>
              <a:t>. </a:t>
            </a:r>
          </a:p>
        </p:txBody>
      </p:sp>
      <p:pic>
        <p:nvPicPr>
          <p:cNvPr id="5" name="Obraz 4" descr="&lt;strong&gt;Lista kontrolna&lt;/strong&gt; zielony — Zdjęcie stockow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20" y="1453337"/>
            <a:ext cx="1912988" cy="2657269"/>
          </a:xfrm>
          <a:prstGeom prst="rect">
            <a:avLst/>
          </a:prstGeom>
        </p:spPr>
      </p:pic>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2508428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Depression &lt;strong&gt;Checklist&lt;/strong&gt; | Dr. Kathleen Young: Treating Trau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5" y="2684477"/>
            <a:ext cx="1949143" cy="2055304"/>
          </a:xfrm>
          <a:prstGeom prst="rect">
            <a:avLst/>
          </a:prstGeom>
        </p:spPr>
      </p:pic>
      <p:sp>
        <p:nvSpPr>
          <p:cNvPr id="2" name="Tytuł 1"/>
          <p:cNvSpPr>
            <a:spLocks noGrp="1"/>
          </p:cNvSpPr>
          <p:nvPr>
            <p:ph type="title"/>
          </p:nvPr>
        </p:nvSpPr>
        <p:spPr>
          <a:xfrm>
            <a:off x="831304" y="251670"/>
            <a:ext cx="9973405" cy="1041400"/>
          </a:xfrm>
        </p:spPr>
        <p:txBody>
          <a:bodyPr/>
          <a:lstStyle/>
          <a:p>
            <a:pPr algn="ctr"/>
            <a:r>
              <a:rPr lang="pl-PL" sz="4000" b="1" dirty="0">
                <a:solidFill>
                  <a:schemeClr val="accent6">
                    <a:lumMod val="50000"/>
                  </a:schemeClr>
                </a:solidFill>
              </a:rPr>
              <a:t>W dniu egzaminu przed jego rozpoczęciem</a:t>
            </a:r>
          </a:p>
        </p:txBody>
      </p:sp>
      <p:sp>
        <p:nvSpPr>
          <p:cNvPr id="3" name="Symbol zastępczy zawartości 2"/>
          <p:cNvSpPr>
            <a:spLocks noGrp="1"/>
          </p:cNvSpPr>
          <p:nvPr>
            <p:ph idx="1"/>
          </p:nvPr>
        </p:nvSpPr>
        <p:spPr>
          <a:xfrm>
            <a:off x="1646389" y="1652631"/>
            <a:ext cx="9552914" cy="5205369"/>
          </a:xfrm>
        </p:spPr>
        <p:txBody>
          <a:bodyPr>
            <a:noAutofit/>
          </a:bodyPr>
          <a:lstStyle/>
          <a:p>
            <a:pPr marL="0" indent="0" algn="just">
              <a:lnSpc>
                <a:spcPct val="120000"/>
              </a:lnSpc>
              <a:buNone/>
            </a:pPr>
            <a:r>
              <a:rPr lang="pl-PL" sz="2400" b="1" dirty="0"/>
              <a:t>Przewodniczący zespołu nadzorującego przypominają członkom ZN: </a:t>
            </a:r>
          </a:p>
          <a:p>
            <a:pPr lvl="1" algn="just">
              <a:lnSpc>
                <a:spcPct val="120000"/>
              </a:lnSpc>
            </a:pPr>
            <a:r>
              <a:rPr lang="pl-PL" dirty="0">
                <a:effectLst/>
              </a:rPr>
              <a:t>procedurę przebiegu części pisemnej egzaminu</a:t>
            </a:r>
          </a:p>
          <a:p>
            <a:pPr lvl="1" algn="just">
              <a:lnSpc>
                <a:spcPct val="120000"/>
              </a:lnSpc>
            </a:pPr>
            <a:r>
              <a:rPr lang="pl-PL" dirty="0">
                <a:effectLst/>
              </a:rPr>
              <a:t>informację, który obszar sali został każdemu z nich wyznaczony</a:t>
            </a:r>
            <a:br>
              <a:rPr lang="pl-PL" dirty="0">
                <a:effectLst/>
              </a:rPr>
            </a:br>
            <a:r>
              <a:rPr lang="pl-PL" dirty="0">
                <a:effectLst/>
              </a:rPr>
              <a:t>do nadzorowania, zwracając uwagę na odpowiedzialność za: </a:t>
            </a:r>
          </a:p>
          <a:p>
            <a:pPr lvl="2" algn="just">
              <a:lnSpc>
                <a:spcPct val="120000"/>
              </a:lnSpc>
              <a:buFont typeface="Wingdings" panose="05000000000000000000" pitchFamily="2" charset="2"/>
              <a:buChar char="ü"/>
            </a:pPr>
            <a:r>
              <a:rPr lang="pl-PL" sz="2400" dirty="0"/>
              <a:t>samodzielność pracy zdających</a:t>
            </a:r>
          </a:p>
          <a:p>
            <a:pPr lvl="2" algn="just">
              <a:lnSpc>
                <a:spcPct val="120000"/>
              </a:lnSpc>
              <a:buFont typeface="Wingdings" panose="05000000000000000000" pitchFamily="2" charset="2"/>
              <a:buChar char="ü"/>
            </a:pPr>
            <a:r>
              <a:rPr lang="pl-PL" sz="2400" dirty="0"/>
              <a:t>kompletność zakodowania arkuszy i kart odpowiedzi</a:t>
            </a:r>
          </a:p>
          <a:p>
            <a:pPr lvl="2" algn="just">
              <a:lnSpc>
                <a:spcPct val="120000"/>
              </a:lnSpc>
              <a:buFont typeface="Wingdings" panose="05000000000000000000" pitchFamily="2" charset="2"/>
              <a:buChar char="ü"/>
            </a:pPr>
            <a:r>
              <a:rPr lang="pl-PL" sz="2400" dirty="0">
                <a:solidFill>
                  <a:srgbClr val="FF0000"/>
                </a:solidFill>
              </a:rPr>
              <a:t>przestrzeganie zasad określonych w Wytycznych.</a:t>
            </a:r>
          </a:p>
        </p:txBody>
      </p:sp>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781002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236340" y="316523"/>
            <a:ext cx="9058034" cy="833284"/>
          </a:xfrm>
        </p:spPr>
        <p:txBody>
          <a:bodyPr/>
          <a:lstStyle/>
          <a:p>
            <a:pPr algn="ctr"/>
            <a:r>
              <a:rPr lang="pl-PL" sz="4000" b="1" dirty="0">
                <a:solidFill>
                  <a:schemeClr val="accent6">
                    <a:lumMod val="50000"/>
                  </a:schemeClr>
                </a:solidFill>
              </a:rPr>
              <a:t>Przed rozpoczęciem egzaminu</a:t>
            </a:r>
          </a:p>
        </p:txBody>
      </p:sp>
      <p:sp>
        <p:nvSpPr>
          <p:cNvPr id="6" name="Symbol zastępczy zawartości 5"/>
          <p:cNvSpPr>
            <a:spLocks noGrp="1"/>
          </p:cNvSpPr>
          <p:nvPr>
            <p:ph idx="1"/>
          </p:nvPr>
        </p:nvSpPr>
        <p:spPr>
          <a:xfrm>
            <a:off x="1370564" y="1651674"/>
            <a:ext cx="9761627" cy="4690403"/>
          </a:xfrm>
        </p:spPr>
        <p:txBody>
          <a:bodyPr>
            <a:noAutofit/>
          </a:bodyPr>
          <a:lstStyle/>
          <a:p>
            <a:pPr marL="0" indent="0" algn="just">
              <a:buNone/>
            </a:pPr>
            <a:r>
              <a:rPr lang="pl-PL" sz="2200" b="1" dirty="0"/>
              <a:t>Po zajęciu miejsc przez zdających PZN odbiera od PZE:</a:t>
            </a:r>
          </a:p>
          <a:p>
            <a:pPr algn="just"/>
            <a:r>
              <a:rPr lang="pl-PL" sz="2200" dirty="0"/>
              <a:t>odpowiednią liczbę arkuszy egzaminacyjnych </a:t>
            </a:r>
            <a:r>
              <a:rPr lang="pl-PL" sz="2200" dirty="0">
                <a:solidFill>
                  <a:srgbClr val="FF0000"/>
                </a:solidFill>
              </a:rPr>
              <a:t>(należy zwrócić szczególną uwagę na odbiór właściwych arkuszy egzaminacyjnych [przedmiot, poziom] we właściwej liczbie, szczególnie w przypadku gdy – ze względu na zasady określone </a:t>
            </a:r>
            <a:br>
              <a:rPr lang="pl-PL" sz="2200" dirty="0">
                <a:solidFill>
                  <a:srgbClr val="FF0000"/>
                </a:solidFill>
              </a:rPr>
            </a:br>
            <a:r>
              <a:rPr lang="pl-PL" sz="2200" dirty="0">
                <a:solidFill>
                  <a:srgbClr val="FF0000"/>
                </a:solidFill>
              </a:rPr>
              <a:t>w Wytycznych – zwiększona została liczba sal, w których jest przeprowadzany egzamin) </a:t>
            </a:r>
          </a:p>
          <a:p>
            <a:pPr algn="just"/>
            <a:r>
              <a:rPr lang="pl-PL" sz="2200" i="1" dirty="0"/>
              <a:t>wykaz zdających w sali egzaminacyjnej</a:t>
            </a:r>
            <a:r>
              <a:rPr lang="pl-PL" sz="2200" dirty="0"/>
              <a:t>, wydrukowany z systemu OBIEG</a:t>
            </a:r>
          </a:p>
          <a:p>
            <a:pPr algn="just"/>
            <a:r>
              <a:rPr lang="pl-PL" sz="2200" dirty="0"/>
              <a:t>formularz </a:t>
            </a:r>
            <a:r>
              <a:rPr lang="pl-PL" sz="2200" i="1" dirty="0"/>
              <a:t>protokołu przebiegu egzaminu w danej sali egzaminacyjnej</a:t>
            </a:r>
            <a:endParaRPr lang="pl-PL" sz="2200" dirty="0"/>
          </a:p>
          <a:p>
            <a:pPr algn="just"/>
            <a:r>
              <a:rPr lang="pl-PL" sz="2200" dirty="0"/>
              <a:t>płyty CD w przypadku egzaminu z j. obcego </a:t>
            </a:r>
          </a:p>
          <a:p>
            <a:pPr algn="just"/>
            <a:r>
              <a:rPr lang="pl-PL" sz="2200" dirty="0"/>
              <a:t>zwrotne koperty do spakowania materiałów egzaminacyjnych.</a:t>
            </a:r>
          </a:p>
          <a:p>
            <a:pPr marL="0" indent="0" algn="just">
              <a:buNone/>
            </a:pPr>
            <a:r>
              <a:rPr lang="pl-PL" sz="2200" dirty="0"/>
              <a:t>PZN razem z przedstawicielem zdających</a:t>
            </a:r>
            <a:r>
              <a:rPr lang="pl-PL" sz="2200" dirty="0">
                <a:solidFill>
                  <a:srgbClr val="FF0000"/>
                </a:solidFill>
              </a:rPr>
              <a:t> – jeżeli uczeń z danej sali uczestniczył </a:t>
            </a:r>
            <a:br>
              <a:rPr lang="pl-PL" sz="2200" dirty="0">
                <a:solidFill>
                  <a:srgbClr val="FF0000"/>
                </a:solidFill>
              </a:rPr>
            </a:br>
            <a:r>
              <a:rPr lang="pl-PL" sz="2200" dirty="0">
                <a:solidFill>
                  <a:srgbClr val="FF0000"/>
                </a:solidFill>
              </a:rPr>
              <a:t>w odbiorze materiałów od przewodniczącego zespołu egzaminacyjnego </a:t>
            </a:r>
            <a:r>
              <a:rPr lang="pl-PL" sz="2200" dirty="0"/>
              <a:t>– przenosi materiały egzaminacyjne do odpowiedniej sali egzaminacyjnej.</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69152" y="116458"/>
            <a:ext cx="2368113" cy="1726430"/>
          </a:xfrm>
          <a:prstGeom prst="ellipse">
            <a:avLst/>
          </a:prstGeom>
          <a:ln>
            <a:noFill/>
          </a:ln>
          <a:effectLst>
            <a:softEdge rad="112500"/>
          </a:effectLst>
        </p:spPr>
      </p:pic>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21938548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4F85B-E27A-41F0-8E77-2A7FDCA15048}"/>
              </a:ext>
            </a:extLst>
          </p:cNvPr>
          <p:cNvSpPr>
            <a:spLocks noGrp="1"/>
          </p:cNvSpPr>
          <p:nvPr>
            <p:ph type="title"/>
          </p:nvPr>
        </p:nvSpPr>
        <p:spPr>
          <a:xfrm>
            <a:off x="838200" y="576263"/>
            <a:ext cx="10515600" cy="2852737"/>
          </a:xfrm>
        </p:spPr>
        <p:txBody>
          <a:bodyPr/>
          <a:lstStyle/>
          <a:p>
            <a:pPr algn="ctr"/>
            <a:r>
              <a:rPr lang="pl-PL" b="1" dirty="0">
                <a:solidFill>
                  <a:schemeClr val="accent6">
                    <a:lumMod val="75000"/>
                  </a:schemeClr>
                </a:solidFill>
              </a:rPr>
              <a:t>Zespoły nadzorujące</a:t>
            </a:r>
          </a:p>
        </p:txBody>
      </p:sp>
    </p:spTree>
    <p:extLst>
      <p:ext uri="{BB962C8B-B14F-4D97-AF65-F5344CB8AC3E}">
        <p14:creationId xmlns:p14="http://schemas.microsoft.com/office/powerpoint/2010/main" val="62406448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76204" y="256170"/>
            <a:ext cx="9753600" cy="715962"/>
          </a:xfrm>
        </p:spPr>
        <p:txBody>
          <a:bodyPr/>
          <a:lstStyle/>
          <a:p>
            <a:pPr algn="ctr"/>
            <a:r>
              <a:rPr lang="pl-PL" sz="4000" b="1" dirty="0">
                <a:solidFill>
                  <a:schemeClr val="accent6">
                    <a:lumMod val="50000"/>
                  </a:schemeClr>
                </a:solidFill>
              </a:rPr>
              <a:t>Przed rozpoczęciem egzaminu</a:t>
            </a:r>
          </a:p>
        </p:txBody>
      </p:sp>
      <p:sp>
        <p:nvSpPr>
          <p:cNvPr id="3" name="Symbol zastępczy zawartości 2"/>
          <p:cNvSpPr>
            <a:spLocks noGrp="1"/>
          </p:cNvSpPr>
          <p:nvPr>
            <p:ph idx="1"/>
          </p:nvPr>
        </p:nvSpPr>
        <p:spPr>
          <a:xfrm>
            <a:off x="1357944" y="1759795"/>
            <a:ext cx="9516643" cy="3900277"/>
          </a:xfrm>
        </p:spPr>
        <p:txBody>
          <a:bodyPr>
            <a:noAutofit/>
          </a:bodyPr>
          <a:lstStyle/>
          <a:p>
            <a:pPr algn="just"/>
            <a:r>
              <a:rPr lang="pl-PL" sz="2200" dirty="0"/>
              <a:t> Przewodniczący ZN przypomina o:</a:t>
            </a:r>
          </a:p>
          <a:p>
            <a:pPr lvl="2" algn="just">
              <a:buFont typeface="Wingdings" panose="05000000000000000000" pitchFamily="2" charset="2"/>
              <a:buChar char="Ø"/>
            </a:pPr>
            <a:r>
              <a:rPr lang="pl-PL" sz="2200" dirty="0"/>
              <a:t>zakazie wnoszenia urządzeń telekomunikacyjnych</a:t>
            </a:r>
          </a:p>
          <a:p>
            <a:pPr lvl="2" algn="just">
              <a:buFont typeface="Wingdings" panose="05000000000000000000" pitchFamily="2" charset="2"/>
              <a:buChar char="Ø"/>
            </a:pPr>
            <a:r>
              <a:rPr lang="pl-PL" sz="2200" dirty="0"/>
              <a:t>zakazie wnoszenia przyborów nieujętych w komunikacie Dyrektora CKE.</a:t>
            </a:r>
          </a:p>
          <a:p>
            <a:pPr algn="just"/>
            <a:r>
              <a:rPr lang="pl-PL" sz="2200" dirty="0"/>
              <a:t>Zdający mogą wnieść do sali małą butelkę wody.</a:t>
            </a:r>
          </a:p>
          <a:p>
            <a:pPr algn="just"/>
            <a:r>
              <a:rPr lang="pl-PL" sz="2200" dirty="0"/>
              <a:t>O godzinie wyznaczonej przez PZE uczniowie wchodzą do sali pojedynczo, okazując dokument ze zdjęciem potwierdzający tożsamość. </a:t>
            </a:r>
          </a:p>
          <a:p>
            <a:r>
              <a:rPr lang="pl-PL" sz="2200" dirty="0">
                <a:solidFill>
                  <a:srgbClr val="FF0000"/>
                </a:solidFill>
              </a:rPr>
              <a:t>Przewodniczący zespołu nadzorującego lub członek zespołu nadzorującego losuje w ich obecności numery stolików</a:t>
            </a:r>
            <a:r>
              <a:rPr lang="pl-PL" sz="2200" dirty="0"/>
              <a:t> </a:t>
            </a:r>
          </a:p>
          <a:p>
            <a:pPr algn="just"/>
            <a:r>
              <a:rPr lang="pl-PL" sz="2200" dirty="0"/>
              <a:t>Uzupełnia wykazy zdających o numer wylosowanego stolika i podpis zdającego.</a:t>
            </a:r>
          </a:p>
        </p:txBody>
      </p:sp>
      <p:pic>
        <p:nvPicPr>
          <p:cNvPr id="4" name="Obraz 3" descr="Depression &lt;strong&gt;Checklist&lt;/strong&gt; | Dr. Kathleen Young: Treating Trau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68315" y="520917"/>
            <a:ext cx="2133600" cy="1828800"/>
          </a:xfrm>
          <a:prstGeom prst="rect">
            <a:avLst/>
          </a:prstGeom>
        </p:spPr>
      </p:pic>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39611746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Depression &lt;strong&gt;Checklist&lt;/strong&gt; | Dr. Kathleen Young: Treating Trau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0446" y="4794681"/>
            <a:ext cx="1801554" cy="1544189"/>
          </a:xfrm>
          <a:prstGeom prst="rect">
            <a:avLst/>
          </a:prstGeom>
        </p:spPr>
      </p:pic>
      <p:sp>
        <p:nvSpPr>
          <p:cNvPr id="2" name="Tytuł 1"/>
          <p:cNvSpPr>
            <a:spLocks noGrp="1"/>
          </p:cNvSpPr>
          <p:nvPr>
            <p:ph type="title"/>
          </p:nvPr>
        </p:nvSpPr>
        <p:spPr>
          <a:xfrm>
            <a:off x="1219200" y="260977"/>
            <a:ext cx="9753600" cy="715962"/>
          </a:xfrm>
        </p:spPr>
        <p:txBody>
          <a:bodyPr/>
          <a:lstStyle/>
          <a:p>
            <a:pPr algn="ctr"/>
            <a:r>
              <a:rPr lang="pl-PL" sz="4000" b="1" dirty="0">
                <a:solidFill>
                  <a:schemeClr val="accent6">
                    <a:lumMod val="50000"/>
                  </a:schemeClr>
                </a:solidFill>
              </a:rPr>
              <a:t>Przed rozpoczęciem egzaminu</a:t>
            </a:r>
          </a:p>
        </p:txBody>
      </p:sp>
      <p:sp>
        <p:nvSpPr>
          <p:cNvPr id="3" name="Symbol zastępczy zawartości 2"/>
          <p:cNvSpPr>
            <a:spLocks noGrp="1"/>
          </p:cNvSpPr>
          <p:nvPr>
            <p:ph idx="1"/>
          </p:nvPr>
        </p:nvSpPr>
        <p:spPr>
          <a:xfrm>
            <a:off x="431142" y="1213091"/>
            <a:ext cx="11133290" cy="4667970"/>
          </a:xfrm>
        </p:spPr>
        <p:txBody>
          <a:bodyPr>
            <a:noAutofit/>
          </a:bodyPr>
          <a:lstStyle/>
          <a:p>
            <a:pPr marL="0" indent="0" algn="just">
              <a:buNone/>
            </a:pPr>
            <a:r>
              <a:rPr lang="pl-PL" sz="2400" dirty="0">
                <a:solidFill>
                  <a:srgbClr val="FF0000"/>
                </a:solidFill>
              </a:rPr>
              <a:t>Przed rozpoczęciem egzaminu należy przypomnieć zdającym kluczowe zasady związane </a:t>
            </a:r>
            <a:br>
              <a:rPr lang="pl-PL" sz="2400" dirty="0">
                <a:solidFill>
                  <a:srgbClr val="FF0000"/>
                </a:solidFill>
              </a:rPr>
            </a:br>
            <a:r>
              <a:rPr lang="pl-PL" sz="2400" dirty="0">
                <a:solidFill>
                  <a:srgbClr val="FF0000"/>
                </a:solidFill>
              </a:rPr>
              <a:t>z zapewnieniem bezpieczeństwa, wskazane w </a:t>
            </a:r>
            <a:r>
              <a:rPr lang="pl-PL" sz="2400" i="1" dirty="0">
                <a:solidFill>
                  <a:srgbClr val="FF0000"/>
                </a:solidFill>
              </a:rPr>
              <a:t>Wytycznych</a:t>
            </a:r>
            <a:r>
              <a:rPr lang="pl-PL" sz="2400" dirty="0">
                <a:solidFill>
                  <a:srgbClr val="FF0000"/>
                </a:solidFill>
              </a:rPr>
              <a:t>, tj. </a:t>
            </a:r>
          </a:p>
          <a:p>
            <a:pPr marL="0" indent="0" algn="just">
              <a:buNone/>
            </a:pPr>
            <a:r>
              <a:rPr lang="pl-PL" sz="2400" dirty="0">
                <a:solidFill>
                  <a:srgbClr val="FF0000"/>
                </a:solidFill>
              </a:rPr>
              <a:t>a) obowiązek zakrywania ust i nosa do momentu zajęcia miejsca w sali egzaminacyjnej oraz każdorazowo, kiedy w sali egzaminacyjnej do zdającego podchodzi członek zespołu nadzorującego, aby odpowiedzieć na zadane przez niego pytanie, lub kiedy zdający opuszcza salę egzaminacyjną, lub podchodzi do stanowiska, na którym znajdują się np. słowniki </a:t>
            </a:r>
          </a:p>
          <a:p>
            <a:pPr marL="0" indent="0" algn="just">
              <a:buNone/>
            </a:pPr>
            <a:r>
              <a:rPr lang="pl-PL" sz="2400" dirty="0">
                <a:solidFill>
                  <a:srgbClr val="FF0000"/>
                </a:solidFill>
              </a:rPr>
              <a:t>b) zakaz kontaktowania się z innymi zdającymi </a:t>
            </a:r>
          </a:p>
          <a:p>
            <a:pPr marL="0" indent="0" algn="just">
              <a:buNone/>
            </a:pPr>
            <a:r>
              <a:rPr lang="pl-PL" sz="2400" dirty="0">
                <a:solidFill>
                  <a:srgbClr val="FF0000"/>
                </a:solidFill>
              </a:rPr>
              <a:t>c) niedotykanie dłońmi okolic twarzy, zwłaszcza ust, nosa i oczu, a także przestrzeganie higieny podczas kaszlu i kichania (zakrywanie ust ręką zgiętą w łokciu) </a:t>
            </a:r>
          </a:p>
          <a:p>
            <a:pPr marL="0" indent="0" algn="just">
              <a:buNone/>
            </a:pPr>
            <a:r>
              <a:rPr lang="pl-PL" sz="2400" dirty="0">
                <a:solidFill>
                  <a:srgbClr val="FF0000"/>
                </a:solidFill>
              </a:rPr>
              <a:t>d) zakaz gromadzenia się w grupach, np. aby podzielić się między sobą wrażeniami po egzaminie. 	</a:t>
            </a:r>
          </a:p>
        </p:txBody>
      </p:sp>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2989935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120987" y="340060"/>
            <a:ext cx="9753600" cy="715962"/>
          </a:xfrm>
        </p:spPr>
        <p:txBody>
          <a:bodyPr/>
          <a:lstStyle/>
          <a:p>
            <a:pPr algn="ctr"/>
            <a:r>
              <a:rPr lang="pl-PL" sz="4000" b="1" dirty="0">
                <a:solidFill>
                  <a:schemeClr val="accent6">
                    <a:lumMod val="50000"/>
                  </a:schemeClr>
                </a:solidFill>
              </a:rPr>
              <a:t>Przed rozpoczęciem egzaminu</a:t>
            </a:r>
          </a:p>
        </p:txBody>
      </p:sp>
      <p:sp>
        <p:nvSpPr>
          <p:cNvPr id="3" name="Symbol zastępczy zawartości 2"/>
          <p:cNvSpPr>
            <a:spLocks noGrp="1"/>
          </p:cNvSpPr>
          <p:nvPr>
            <p:ph idx="1"/>
          </p:nvPr>
        </p:nvSpPr>
        <p:spPr>
          <a:xfrm>
            <a:off x="1016823" y="1653431"/>
            <a:ext cx="10334047" cy="3900277"/>
          </a:xfrm>
        </p:spPr>
        <p:txBody>
          <a:bodyPr>
            <a:noAutofit/>
          </a:bodyPr>
          <a:lstStyle/>
          <a:p>
            <a:pPr marL="0" indent="0" algn="just">
              <a:buNone/>
            </a:pPr>
            <a:r>
              <a:rPr lang="pl-PL" sz="2400" dirty="0">
                <a:solidFill>
                  <a:srgbClr val="FF0000"/>
                </a:solidFill>
              </a:rPr>
              <a:t>W 2020 r. przewodniczący zespołu egzaminacyjnego może podjąć decyzję</a:t>
            </a:r>
            <a:br>
              <a:rPr lang="pl-PL" sz="2400" dirty="0">
                <a:solidFill>
                  <a:srgbClr val="FF0000"/>
                </a:solidFill>
              </a:rPr>
            </a:br>
            <a:r>
              <a:rPr lang="pl-PL" sz="2400" dirty="0">
                <a:solidFill>
                  <a:srgbClr val="FF0000"/>
                </a:solidFill>
              </a:rPr>
              <a:t>o zmianie porządku wpuszczania zdających do sal egzaminacyjnych w celu uniknięcia tworzenia się grup zdających przed szkołą oraz przed salą egzaminacyjną przed rozpoczęciem egzaminu oraz po jego zakończeniu (por. pkt 4.6. </a:t>
            </a:r>
            <a:r>
              <a:rPr lang="pl-PL" sz="2400" i="1" dirty="0">
                <a:solidFill>
                  <a:srgbClr val="FF0000"/>
                </a:solidFill>
              </a:rPr>
              <a:t>Wytycznych</a:t>
            </a:r>
            <a:r>
              <a:rPr lang="pl-PL" sz="2400" dirty="0">
                <a:solidFill>
                  <a:srgbClr val="FF0000"/>
                </a:solidFill>
              </a:rPr>
              <a:t>). Jeżeli przewodniczący zespołu egzaminacyjnego podejmie decyzję o wpuszczaniu zdających do szkoły o różnych godzinach lub rozpoczynaniu egzaminów z poszczególnych przedmiotów przez kolejne grupy zdających </a:t>
            </a:r>
            <a:br>
              <a:rPr lang="pl-PL" sz="2400" dirty="0">
                <a:solidFill>
                  <a:srgbClr val="FF0000"/>
                </a:solidFill>
              </a:rPr>
            </a:br>
            <a:r>
              <a:rPr lang="pl-PL" sz="2400" dirty="0">
                <a:solidFill>
                  <a:srgbClr val="FF0000"/>
                </a:solidFill>
              </a:rPr>
              <a:t>w pewnych odstępach czasowych, bezwzględnie konieczne jest zadbanie o to, aby zdający czekający na wejście do szkoły / sali egzaminacyjnej nie mieli żadnej możliwości kontaktu ze zdającymi, którzy już rozpoczęli pracę z arkuszem egzaminacyjnym, ale wyszli z sali egzaminacyjnej, aby np. skorzystać z toalety. 	</a:t>
            </a:r>
          </a:p>
          <a:p>
            <a:pPr marL="0" indent="0" algn="just">
              <a:buNone/>
            </a:pPr>
            <a:endParaRPr lang="pl-PL" sz="2200" dirty="0">
              <a:solidFill>
                <a:srgbClr val="FF0000"/>
              </a:solidFill>
            </a:endParaRPr>
          </a:p>
        </p:txBody>
      </p:sp>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360358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4F85B-E27A-41F0-8E77-2A7FDCA15048}"/>
              </a:ext>
            </a:extLst>
          </p:cNvPr>
          <p:cNvSpPr>
            <a:spLocks noGrp="1"/>
          </p:cNvSpPr>
          <p:nvPr>
            <p:ph type="title"/>
          </p:nvPr>
        </p:nvSpPr>
        <p:spPr>
          <a:xfrm>
            <a:off x="838200" y="576263"/>
            <a:ext cx="10515600" cy="2852737"/>
          </a:xfrm>
        </p:spPr>
        <p:txBody>
          <a:bodyPr/>
          <a:lstStyle/>
          <a:p>
            <a:pPr algn="ctr"/>
            <a:r>
              <a:rPr lang="pl-PL" b="1" dirty="0">
                <a:solidFill>
                  <a:schemeClr val="accent6">
                    <a:lumMod val="75000"/>
                  </a:schemeClr>
                </a:solidFill>
              </a:rPr>
              <a:t>Egzamin</a:t>
            </a:r>
          </a:p>
        </p:txBody>
      </p:sp>
    </p:spTree>
    <p:extLst>
      <p:ext uri="{BB962C8B-B14F-4D97-AF65-F5344CB8AC3E}">
        <p14:creationId xmlns:p14="http://schemas.microsoft.com/office/powerpoint/2010/main" val="260937762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930478" y="295282"/>
            <a:ext cx="7704667" cy="736294"/>
          </a:xfrm>
        </p:spPr>
        <p:txBody>
          <a:bodyPr/>
          <a:lstStyle/>
          <a:p>
            <a:pPr algn="ctr"/>
            <a:r>
              <a:rPr lang="pl-PL" sz="4000" b="1" dirty="0">
                <a:solidFill>
                  <a:schemeClr val="accent6">
                    <a:lumMod val="50000"/>
                  </a:schemeClr>
                </a:solidFill>
              </a:rPr>
              <a:t>Na początku egzaminu</a:t>
            </a:r>
          </a:p>
        </p:txBody>
      </p:sp>
      <p:sp>
        <p:nvSpPr>
          <p:cNvPr id="3" name="Symbol zastępczy zawartości 2"/>
          <p:cNvSpPr>
            <a:spLocks noGrp="1"/>
          </p:cNvSpPr>
          <p:nvPr>
            <p:ph idx="1"/>
          </p:nvPr>
        </p:nvSpPr>
        <p:spPr>
          <a:xfrm>
            <a:off x="926801" y="1481626"/>
            <a:ext cx="10255044" cy="4816431"/>
          </a:xfrm>
        </p:spPr>
        <p:txBody>
          <a:bodyPr>
            <a:noAutofit/>
          </a:bodyPr>
          <a:lstStyle/>
          <a:p>
            <a:pPr marL="0" indent="0" algn="just">
              <a:buNone/>
            </a:pPr>
            <a:r>
              <a:rPr lang="pl-PL" sz="2000" b="1" dirty="0"/>
              <a:t>Po zajęciu miejsc przez uczniów PZN informuje zdających o:</a:t>
            </a:r>
          </a:p>
          <a:p>
            <a:pPr lvl="1"/>
            <a:r>
              <a:rPr lang="pl-PL" sz="2000" dirty="0"/>
              <a:t>zasadach zachowania się podczas egzaminu, </a:t>
            </a:r>
            <a:r>
              <a:rPr lang="pl-PL" sz="2000" dirty="0">
                <a:solidFill>
                  <a:srgbClr val="FF0000"/>
                </a:solidFill>
              </a:rPr>
              <a:t>w tym zasadach dotyczących zachowania bezpieczeństwa sanitarnego określonych w </a:t>
            </a:r>
            <a:r>
              <a:rPr lang="pl-PL" sz="2000" i="1" dirty="0">
                <a:solidFill>
                  <a:srgbClr val="FF0000"/>
                </a:solidFill>
              </a:rPr>
              <a:t>Wytycznych </a:t>
            </a:r>
            <a:endParaRPr lang="pl-PL" sz="2000" dirty="0">
              <a:solidFill>
                <a:srgbClr val="FF0000"/>
              </a:solidFill>
            </a:endParaRPr>
          </a:p>
          <a:p>
            <a:pPr lvl="1" algn="just"/>
            <a:r>
              <a:rPr lang="pl-PL" sz="2000" dirty="0"/>
              <a:t>zasadach oddawania arkuszy po zakończeniu pracy.</a:t>
            </a:r>
          </a:p>
          <a:p>
            <a:pPr marL="0" indent="0" algn="just">
              <a:buNone/>
            </a:pPr>
            <a:r>
              <a:rPr lang="pl-PL" sz="2000" b="1" dirty="0"/>
              <a:t>O godzinie określonej w komunikacie </a:t>
            </a:r>
            <a:r>
              <a:rPr lang="pl-PL" sz="2000" dirty="0"/>
              <a:t>– CZN rozdają zdającym arkusze.</a:t>
            </a:r>
          </a:p>
          <a:p>
            <a:pPr marL="0" indent="0" algn="just">
              <a:buNone/>
            </a:pPr>
            <a:r>
              <a:rPr lang="pl-PL" sz="2000" dirty="0">
                <a:solidFill>
                  <a:srgbClr val="FF0000"/>
                </a:solidFill>
              </a:rPr>
              <a:t>Członkowie zespołu nadzorującego rozdający zdającym ww. materiały muszą mieć zakryte usta i nos oraz muszą mieć włożone rękawiczki.</a:t>
            </a:r>
          </a:p>
          <a:p>
            <a:pPr marL="0" indent="0" algn="just">
              <a:buNone/>
            </a:pPr>
            <a:r>
              <a:rPr lang="pl-PL" sz="2000" b="1" dirty="0"/>
              <a:t>Po rozdaniu arkuszy PZN informuje zdających o:</a:t>
            </a:r>
          </a:p>
          <a:p>
            <a:pPr lvl="1" algn="just"/>
            <a:r>
              <a:rPr lang="pl-PL" sz="2000" dirty="0"/>
              <a:t>obowiązku zapoznania się z instrukcją dla zdającego</a:t>
            </a:r>
          </a:p>
          <a:p>
            <a:pPr lvl="1" algn="just"/>
            <a:r>
              <a:rPr lang="pl-PL" sz="2000" dirty="0"/>
              <a:t>konieczności sprawdzenia arkusza i numerów stron </a:t>
            </a:r>
          </a:p>
          <a:p>
            <a:pPr lvl="1" algn="just"/>
            <a:r>
              <a:rPr lang="pl-PL" sz="2000" dirty="0"/>
              <a:t>konieczności sprawdzenia, czy otrzymali Wybrane wzory matematyczne (dotyczy egzaminu z matematyki) lub Wybrane wzory i stałe fizykochemiczne na egzamin maturalny z biologii, chemii i fizyki (dotyczy egzaminu z biologii, chemii i fizyki)</a:t>
            </a:r>
          </a:p>
          <a:p>
            <a:pPr lvl="1" algn="just"/>
            <a:r>
              <a:rPr lang="pl-PL" sz="2000" dirty="0"/>
              <a:t>konieczności sprawdzenia nr PESEL na naklejkach i o sposobie kodowania arkusza i karty</a:t>
            </a:r>
          </a:p>
        </p:txBody>
      </p:sp>
      <p:pic>
        <p:nvPicPr>
          <p:cNvPr id="4" name="Obraz 3" descr="Depression &lt;strong&gt;Checklist&lt;/strong&gt; | Dr. Kathleen Young: Treating Trau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8290" y="0"/>
            <a:ext cx="2133600" cy="1828800"/>
          </a:xfrm>
          <a:prstGeom prst="rect">
            <a:avLst/>
          </a:prstGeom>
        </p:spPr>
      </p:pic>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15889380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20086" y="460696"/>
            <a:ext cx="10515600" cy="989542"/>
          </a:xfrm>
        </p:spPr>
        <p:txBody>
          <a:bodyPr>
            <a:normAutofit/>
          </a:bodyPr>
          <a:lstStyle/>
          <a:p>
            <a:pPr algn="ctr"/>
            <a:r>
              <a:rPr lang="pl-PL" sz="4000" b="1" dirty="0">
                <a:solidFill>
                  <a:schemeClr val="accent6">
                    <a:lumMod val="50000"/>
                  </a:schemeClr>
                </a:solidFill>
              </a:rPr>
              <a:t>Przed rozpoczęciem pracy</a:t>
            </a:r>
          </a:p>
        </p:txBody>
      </p:sp>
      <p:sp>
        <p:nvSpPr>
          <p:cNvPr id="3" name="Symbol zastępczy zawartości 2"/>
          <p:cNvSpPr>
            <a:spLocks noGrp="1"/>
          </p:cNvSpPr>
          <p:nvPr>
            <p:ph idx="1"/>
          </p:nvPr>
        </p:nvSpPr>
        <p:spPr>
          <a:xfrm>
            <a:off x="825909" y="2240252"/>
            <a:ext cx="10767675" cy="3724320"/>
          </a:xfrm>
        </p:spPr>
        <p:txBody>
          <a:bodyPr>
            <a:normAutofit/>
          </a:bodyPr>
          <a:lstStyle/>
          <a:p>
            <a:pPr algn="just">
              <a:spcAft>
                <a:spcPts val="1200"/>
              </a:spcAft>
            </a:pPr>
            <a:r>
              <a:rPr lang="pl-PL" sz="2600" dirty="0"/>
              <a:t>Zdający kodują prace i karty.</a:t>
            </a:r>
          </a:p>
          <a:p>
            <a:pPr algn="just"/>
            <a:r>
              <a:rPr lang="pl-PL" sz="2600" dirty="0"/>
              <a:t>Członkowie ZN sprawdzają poprawność kodowania i naklejenie kodów lub kodują prace i karty zdającym, którzy mają dostosowanie egzaminu. </a:t>
            </a:r>
            <a:r>
              <a:rPr lang="pl-PL" sz="2600" dirty="0">
                <a:solidFill>
                  <a:srgbClr val="FF0000"/>
                </a:solidFill>
              </a:rPr>
              <a:t>Sprawdzając poprawność danych, członkowie zespołu  nadzorującego mają zakryte usta i nos, a na dłoniach mają rękawiczki.</a:t>
            </a:r>
          </a:p>
          <a:p>
            <a:pPr algn="just"/>
            <a:r>
              <a:rPr lang="pl-PL" sz="2600" dirty="0"/>
              <a:t>Po czynnościach organizacyjnych PZN zapisuje na tablicy czas rozpoczęcia </a:t>
            </a:r>
            <a:br>
              <a:rPr lang="pl-PL" sz="2600" dirty="0"/>
            </a:br>
            <a:r>
              <a:rPr lang="pl-PL" sz="2600" dirty="0"/>
              <a:t>i zakończenia egzaminu</a:t>
            </a:r>
            <a:r>
              <a:rPr lang="pl-PL" sz="2400" dirty="0"/>
              <a:t>.</a:t>
            </a:r>
          </a:p>
        </p:txBody>
      </p:sp>
      <p:sp>
        <p:nvSpPr>
          <p:cNvPr id="5" name="Symbol zastępczy numeru slajdu 4"/>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19</a:t>
            </a:fld>
            <a:endParaRPr lang="en-US" dirty="0"/>
          </a:p>
        </p:txBody>
      </p:sp>
      <p:pic>
        <p:nvPicPr>
          <p:cNvPr id="6" name="Obraz 5">
            <a:extLst>
              <a:ext uri="{FF2B5EF4-FFF2-40B4-BE49-F238E27FC236}">
                <a16:creationId xmlns:a16="http://schemas.microsoft.com/office/drawing/2014/main" id="{3012A43A-E6D4-49D4-9AFD-52484EFBF1BB}"/>
              </a:ext>
            </a:extLst>
          </p:cNvPr>
          <p:cNvPicPr>
            <a:picLocks noChangeAspect="1"/>
          </p:cNvPicPr>
          <p:nvPr/>
        </p:nvPicPr>
        <p:blipFill>
          <a:blip r:embed="rId2"/>
          <a:stretch>
            <a:fillRect/>
          </a:stretch>
        </p:blipFill>
        <p:spPr>
          <a:xfrm>
            <a:off x="9562842" y="225661"/>
            <a:ext cx="1774090" cy="1322947"/>
          </a:xfrm>
          <a:prstGeom prst="rect">
            <a:avLst/>
          </a:prstGeom>
        </p:spPr>
      </p:pic>
    </p:spTree>
    <p:extLst>
      <p:ext uri="{BB962C8B-B14F-4D97-AF65-F5344CB8AC3E}">
        <p14:creationId xmlns:p14="http://schemas.microsoft.com/office/powerpoint/2010/main" val="2925598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a:extLst>
              <a:ext uri="{FF2B5EF4-FFF2-40B4-BE49-F238E27FC236}">
                <a16:creationId xmlns:a16="http://schemas.microsoft.com/office/drawing/2014/main" id="{574910F4-2356-4638-9491-60ED4F9D4758}"/>
              </a:ext>
            </a:extLst>
          </p:cNvPr>
          <p:cNvSpPr>
            <a:spLocks noGrp="1"/>
          </p:cNvSpPr>
          <p:nvPr>
            <p:ph type="ctrTitle"/>
          </p:nvPr>
        </p:nvSpPr>
        <p:spPr>
          <a:xfrm>
            <a:off x="1524000" y="2649159"/>
            <a:ext cx="9144000" cy="2387600"/>
          </a:xfrm>
        </p:spPr>
        <p:txBody>
          <a:bodyPr/>
          <a:lstStyle/>
          <a:p>
            <a:br>
              <a:rPr lang="pl-PL" b="1" dirty="0">
                <a:solidFill>
                  <a:schemeClr val="accent6">
                    <a:lumMod val="50000"/>
                  </a:schemeClr>
                </a:solidFill>
              </a:rPr>
            </a:br>
            <a:br>
              <a:rPr lang="pl-PL" b="1" dirty="0">
                <a:solidFill>
                  <a:schemeClr val="accent6">
                    <a:lumMod val="50000"/>
                  </a:schemeClr>
                </a:solidFill>
              </a:rPr>
            </a:br>
            <a:br>
              <a:rPr lang="pl-PL" b="1" dirty="0">
                <a:solidFill>
                  <a:schemeClr val="accent6">
                    <a:lumMod val="50000"/>
                  </a:schemeClr>
                </a:solidFill>
              </a:rPr>
            </a:br>
            <a:r>
              <a:rPr lang="pl-PL" b="1" dirty="0">
                <a:solidFill>
                  <a:schemeClr val="tx2">
                    <a:lumMod val="50000"/>
                  </a:schemeClr>
                </a:solidFill>
              </a:rPr>
              <a:t>W dniu egzaminu</a:t>
            </a:r>
            <a:br>
              <a:rPr lang="pl-PL" b="1" dirty="0">
                <a:solidFill>
                  <a:schemeClr val="accent6">
                    <a:lumMod val="50000"/>
                  </a:schemeClr>
                </a:solidFill>
              </a:rPr>
            </a:br>
            <a:br>
              <a:rPr lang="pl-PL" b="1" dirty="0">
                <a:solidFill>
                  <a:schemeClr val="accent6">
                    <a:lumMod val="50000"/>
                  </a:schemeClr>
                </a:solidFill>
              </a:rPr>
            </a:br>
            <a:r>
              <a:rPr lang="pl-PL" b="1" dirty="0">
                <a:solidFill>
                  <a:schemeClr val="accent6">
                    <a:lumMod val="50000"/>
                  </a:schemeClr>
                </a:solidFill>
              </a:rPr>
              <a:t>                  </a:t>
            </a:r>
            <a:endParaRPr lang="pl-PL" sz="4000" b="1" dirty="0">
              <a:solidFill>
                <a:schemeClr val="tx2">
                  <a:lumMod val="50000"/>
                </a:schemeClr>
              </a:solidFill>
            </a:endParaRPr>
          </a:p>
        </p:txBody>
      </p:sp>
    </p:spTree>
    <p:extLst>
      <p:ext uri="{BB962C8B-B14F-4D97-AF65-F5344CB8AC3E}">
        <p14:creationId xmlns:p14="http://schemas.microsoft.com/office/powerpoint/2010/main" val="4313352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78151" y="140737"/>
            <a:ext cx="7704667" cy="647805"/>
          </a:xfrm>
        </p:spPr>
        <p:txBody>
          <a:bodyPr/>
          <a:lstStyle/>
          <a:p>
            <a:pPr algn="ctr"/>
            <a:r>
              <a:rPr lang="pl-PL" sz="4000" b="1" dirty="0">
                <a:solidFill>
                  <a:schemeClr val="accent6">
                    <a:lumMod val="50000"/>
                  </a:schemeClr>
                </a:solidFill>
              </a:rPr>
              <a:t>W trakcie egzaminu</a:t>
            </a:r>
          </a:p>
        </p:txBody>
      </p:sp>
      <p:sp>
        <p:nvSpPr>
          <p:cNvPr id="3" name="Symbol zastępczy zawartości 2"/>
          <p:cNvSpPr>
            <a:spLocks noGrp="1"/>
          </p:cNvSpPr>
          <p:nvPr>
            <p:ph idx="1"/>
          </p:nvPr>
        </p:nvSpPr>
        <p:spPr>
          <a:xfrm>
            <a:off x="503434" y="1017142"/>
            <a:ext cx="11322121" cy="5495800"/>
          </a:xfrm>
        </p:spPr>
        <p:txBody>
          <a:bodyPr>
            <a:normAutofit fontScale="92500" lnSpcReduction="10000"/>
          </a:bodyPr>
          <a:lstStyle/>
          <a:p>
            <a:pPr algn="just"/>
            <a:r>
              <a:rPr lang="pl-PL" sz="2200" dirty="0"/>
              <a:t>Członkowie ZN mogą odpowiadać na pytania zdających związane wyłącznie z kodowaniem arkusza </a:t>
            </a:r>
            <a:br>
              <a:rPr lang="pl-PL" sz="2200" dirty="0"/>
            </a:br>
            <a:r>
              <a:rPr lang="pl-PL" sz="2200" dirty="0"/>
              <a:t>i instrukcją dla zdającego.</a:t>
            </a:r>
          </a:p>
          <a:p>
            <a:pPr algn="just"/>
            <a:r>
              <a:rPr lang="pl-PL" sz="2200" dirty="0"/>
              <a:t>W uzasadnionych przypadkach przewodniczący zespołu nadzorującego może zezwolić zdającemu na opuszczenie sali po zapewnieniu warunków wykluczających możliwość kontaktowania się ucznia z innymi osobami.</a:t>
            </a:r>
          </a:p>
          <a:p>
            <a:pPr algn="just"/>
            <a:r>
              <a:rPr lang="pl-PL" sz="2200" dirty="0"/>
              <a:t>W przypadku konieczności wyjścia z sali zdający sygnalizuje taką potrzebę przez podniesienie ręki. Czas nieobecności powinien być odnotowany w protokole przebiegu egzaminu w danej sali.</a:t>
            </a:r>
          </a:p>
          <a:p>
            <a:pPr algn="just"/>
            <a:r>
              <a:rPr lang="pl-PL" sz="2200" dirty="0">
                <a:solidFill>
                  <a:srgbClr val="FF0000"/>
                </a:solidFill>
              </a:rPr>
              <a:t>Wychodząc z sali egzaminacyjnej oraz poza salą egzaminacyjną, zdający zakrywa usta i nos.</a:t>
            </a:r>
          </a:p>
          <a:p>
            <a:pPr algn="just"/>
            <a:r>
              <a:rPr lang="pl-PL" sz="2200" dirty="0">
                <a:solidFill>
                  <a:srgbClr val="FF0000"/>
                </a:solidFill>
              </a:rPr>
              <a:t>Należy pamiętać, aby przy bezpośrednich kontaktach zdającego z członkiem zespołu nadzorującego zarówno zdający, jak i członek zespołu nadzorującego mieli zakryte usta i nos.</a:t>
            </a:r>
          </a:p>
          <a:p>
            <a:pPr algn="just"/>
            <a:r>
              <a:rPr lang="pl-PL" sz="2200" dirty="0">
                <a:solidFill>
                  <a:srgbClr val="FF0000"/>
                </a:solidFill>
              </a:rPr>
              <a:t>W 2020 r. członkowie zespołu nadzorującego oraz obserwatorzy powinni do niezbędnego minimum ograniczyć poruszanie się po sali egzaminacyjnej, powinni regularnie obserwować zdających, stojąc. Obserwując przebieg egzaminu, przy zachowaniu niezbędnego odstępu, członkowie zespołu nadzorującego i obserwatorzy nie muszą zakrywać ust i nosa.</a:t>
            </a:r>
          </a:p>
          <a:p>
            <a:pPr algn="just"/>
            <a:r>
              <a:rPr lang="pl-PL" sz="2200" dirty="0"/>
              <a:t>10 minut przed zakończeniem czasu przeznaczonego na pracę PZN informuje o czasie pozostałym do zakończenia pracy i przypomina zdającym o konieczności zaznaczenia odpowiedzi na karcie (matematyka, języki obce).</a:t>
            </a:r>
          </a:p>
        </p:txBody>
      </p:sp>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41572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66800" y="355151"/>
            <a:ext cx="10058400" cy="728112"/>
          </a:xfrm>
        </p:spPr>
        <p:txBody>
          <a:bodyPr>
            <a:normAutofit/>
          </a:bodyPr>
          <a:lstStyle/>
          <a:p>
            <a:pPr algn="ctr">
              <a:defRPr/>
            </a:pPr>
            <a:r>
              <a:rPr lang="pl-PL" sz="2400" dirty="0"/>
              <a:t> </a:t>
            </a:r>
            <a:r>
              <a:rPr lang="pl-PL" altLang="pl-PL" sz="4000" b="1" dirty="0">
                <a:solidFill>
                  <a:schemeClr val="accent6">
                    <a:lumMod val="50000"/>
                  </a:schemeClr>
                </a:solidFill>
              </a:rPr>
              <a:t>Zakończenie pracy przed czasem</a:t>
            </a:r>
            <a:endParaRPr lang="pl-PL" sz="4000" b="1" dirty="0">
              <a:solidFill>
                <a:schemeClr val="accent6">
                  <a:lumMod val="50000"/>
                </a:schemeClr>
              </a:solidFill>
            </a:endParaRPr>
          </a:p>
        </p:txBody>
      </p:sp>
      <p:sp>
        <p:nvSpPr>
          <p:cNvPr id="106500" name="Rectangle 3"/>
          <p:cNvSpPr>
            <a:spLocks noGrp="1" noChangeArrowheads="1"/>
          </p:cNvSpPr>
          <p:nvPr>
            <p:ph idx="1"/>
          </p:nvPr>
        </p:nvSpPr>
        <p:spPr>
          <a:xfrm>
            <a:off x="482886" y="1519719"/>
            <a:ext cx="10921430" cy="4192711"/>
          </a:xfrm>
        </p:spPr>
        <p:txBody>
          <a:bodyPr>
            <a:noAutofit/>
          </a:bodyPr>
          <a:lstStyle/>
          <a:p>
            <a:pPr algn="just"/>
            <a:r>
              <a:rPr lang="pl-PL" altLang="pl-PL" sz="2200" dirty="0"/>
              <a:t>Zdający zgłasza to ZN przez podniesienie ręki.</a:t>
            </a:r>
          </a:p>
          <a:p>
            <a:pPr algn="just"/>
            <a:r>
              <a:rPr lang="pl-PL" altLang="pl-PL" sz="2200" dirty="0"/>
              <a:t>Odbiór pracy powinien odbywać się tak, aby nie zakłócać pracy pozostałym zdającym: </a:t>
            </a:r>
          </a:p>
          <a:p>
            <a:pPr lvl="1" algn="just"/>
            <a:r>
              <a:rPr lang="pl-PL" altLang="pl-PL" sz="2200" dirty="0"/>
              <a:t>zdający zamyka zestaw i odkłada na brzeg stolika</a:t>
            </a:r>
          </a:p>
          <a:p>
            <a:pPr lvl="1" algn="just"/>
            <a:r>
              <a:rPr lang="pl-PL" altLang="pl-PL" sz="2200" dirty="0"/>
              <a:t>w obecności zdającego członkowie ZN sprawdzają kompletność materiałów</a:t>
            </a:r>
          </a:p>
          <a:p>
            <a:pPr lvl="1" algn="just"/>
            <a:r>
              <a:rPr lang="pl-PL" altLang="pl-PL" sz="2200" dirty="0"/>
              <a:t>ZN sprawdza, czy uczeń zaznaczył odpowiedzi na karcie oraz zapisał rozwiązania zadań otwartych</a:t>
            </a:r>
          </a:p>
          <a:p>
            <a:pPr lvl="1" algn="just"/>
            <a:r>
              <a:rPr lang="pl-PL" altLang="pl-PL" sz="2200" dirty="0"/>
              <a:t>po otrzymaniu pozwolenia uczeń wychodzi, nie zakłócając pracy pozostałym zdającym.</a:t>
            </a:r>
          </a:p>
          <a:p>
            <a:pPr algn="just"/>
            <a:r>
              <a:rPr lang="pl-PL" altLang="pl-PL" sz="2200" dirty="0">
                <a:solidFill>
                  <a:srgbClr val="FF0000"/>
                </a:solidFill>
              </a:rPr>
              <a:t>Zdający może opuścić na stałe salę egzaminacyjną (jeżeli zakończył pracę z arkuszem) najpóźniej na 15 minut przed czasem wyznaczonym jako czas zakończenia pracy </a:t>
            </a:r>
            <a:br>
              <a:rPr lang="pl-PL" altLang="pl-PL" sz="2200" dirty="0">
                <a:solidFill>
                  <a:srgbClr val="FF0000"/>
                </a:solidFill>
              </a:rPr>
            </a:br>
            <a:r>
              <a:rPr lang="pl-PL" altLang="pl-PL" sz="2200" dirty="0">
                <a:solidFill>
                  <a:srgbClr val="FF0000"/>
                </a:solidFill>
              </a:rPr>
              <a:t>z arkuszem. W ciągu ostatnich 15 minut przed zakończeniem egzaminu (nawet jeżeli zdający skończył pracę z arkuszem egzaminacyjnym) zdający nie opuszczają sali egzaminacyjnej.</a:t>
            </a:r>
          </a:p>
        </p:txBody>
      </p:sp>
      <p:pic>
        <p:nvPicPr>
          <p:cNvPr id="4" name="Obraz 3" descr="Depression &lt;strong&gt;Checklist&lt;/strong&gt; | Dr. Kathleen Young: Treating Trauma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4649" y="0"/>
            <a:ext cx="1967218" cy="1686187"/>
          </a:xfrm>
          <a:prstGeom prst="rect">
            <a:avLst/>
          </a:prstGeom>
        </p:spPr>
      </p:pic>
      <p:sp>
        <p:nvSpPr>
          <p:cNvPr id="2" name="Symbol zastępczy numeru slajdu 1"/>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1944754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4F85B-E27A-41F0-8E77-2A7FDCA15048}"/>
              </a:ext>
            </a:extLst>
          </p:cNvPr>
          <p:cNvSpPr>
            <a:spLocks noGrp="1"/>
          </p:cNvSpPr>
          <p:nvPr>
            <p:ph type="title"/>
          </p:nvPr>
        </p:nvSpPr>
        <p:spPr>
          <a:xfrm>
            <a:off x="838200" y="576263"/>
            <a:ext cx="10515600" cy="2852737"/>
          </a:xfrm>
        </p:spPr>
        <p:txBody>
          <a:bodyPr/>
          <a:lstStyle/>
          <a:p>
            <a:pPr algn="ctr"/>
            <a:r>
              <a:rPr lang="pl-PL" b="1" dirty="0">
                <a:solidFill>
                  <a:schemeClr val="accent6">
                    <a:lumMod val="75000"/>
                  </a:schemeClr>
                </a:solidFill>
              </a:rPr>
              <a:t>Po egzaminie</a:t>
            </a:r>
          </a:p>
        </p:txBody>
      </p:sp>
    </p:spTree>
    <p:extLst>
      <p:ext uri="{BB962C8B-B14F-4D97-AF65-F5344CB8AC3E}">
        <p14:creationId xmlns:p14="http://schemas.microsoft.com/office/powerpoint/2010/main" val="2467272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ytuł 1"/>
          <p:cNvSpPr>
            <a:spLocks noGrp="1"/>
          </p:cNvSpPr>
          <p:nvPr>
            <p:ph type="title"/>
          </p:nvPr>
        </p:nvSpPr>
        <p:spPr>
          <a:xfrm>
            <a:off x="731838" y="0"/>
            <a:ext cx="10515600" cy="1325563"/>
          </a:xfrm>
        </p:spPr>
        <p:txBody>
          <a:bodyPr/>
          <a:lstStyle/>
          <a:p>
            <a:pPr algn="ctr"/>
            <a:r>
              <a:rPr lang="pl-PL" altLang="pl-PL" sz="4000" b="1" dirty="0">
                <a:solidFill>
                  <a:schemeClr val="accent6">
                    <a:lumMod val="50000"/>
                  </a:schemeClr>
                </a:solidFill>
              </a:rPr>
              <a:t>Po egzaminie maturalnym</a:t>
            </a:r>
            <a:endParaRPr lang="pl-PL" altLang="pl-PL" b="1" dirty="0">
              <a:solidFill>
                <a:schemeClr val="accent6">
                  <a:lumMod val="50000"/>
                </a:schemeClr>
              </a:solidFill>
            </a:endParaRPr>
          </a:p>
        </p:txBody>
      </p:sp>
      <p:sp>
        <p:nvSpPr>
          <p:cNvPr id="3" name="Symbol zastępczy zawartości 2"/>
          <p:cNvSpPr>
            <a:spLocks noGrp="1"/>
          </p:cNvSpPr>
          <p:nvPr>
            <p:ph idx="1"/>
          </p:nvPr>
        </p:nvSpPr>
        <p:spPr>
          <a:xfrm>
            <a:off x="830263" y="1149293"/>
            <a:ext cx="10417175" cy="4781608"/>
          </a:xfrm>
        </p:spPr>
        <p:txBody>
          <a:bodyPr/>
          <a:lstStyle/>
          <a:p>
            <a:pPr marL="468000" indent="-457200">
              <a:spcAft>
                <a:spcPts val="600"/>
              </a:spcAft>
              <a:buNone/>
              <a:defRPr/>
            </a:pPr>
            <a:r>
              <a:rPr lang="pl-PL" sz="2000" dirty="0"/>
              <a:t>        Po zakończeniu egzaminu z danego przedmiotu i opuszczeniu sali przez uczniów członkowie  </a:t>
            </a:r>
            <a:r>
              <a:rPr lang="pl-PL" sz="2000" spc="-80" dirty="0"/>
              <a:t>zespołu nadzorującego w obecności przedstawiciela uczniów </a:t>
            </a:r>
            <a:r>
              <a:rPr lang="pl-PL" sz="2000" spc="-80" dirty="0">
                <a:solidFill>
                  <a:srgbClr val="FF0000"/>
                </a:solidFill>
              </a:rPr>
              <a:t>(przy zachowaniu zasad bezpieczeństwa)</a:t>
            </a:r>
            <a:r>
              <a:rPr lang="pl-PL" sz="2000" spc="-80" dirty="0"/>
              <a:t>: </a:t>
            </a:r>
          </a:p>
          <a:p>
            <a:pPr marL="457200" indent="-457200">
              <a:spcAft>
                <a:spcPts val="600"/>
              </a:spcAft>
              <a:buAutoNum type="alphaLcPeriod"/>
              <a:defRPr/>
            </a:pPr>
            <a:r>
              <a:rPr lang="pl-PL" sz="2000" dirty="0"/>
              <a:t>odnotowują w wykazie zdających w danej sali egzaminacyjnej oddanie arkuszy egzaminacyjnych przez zdających (np. znakiem </a:t>
            </a:r>
            <a:r>
              <a:rPr lang="pl-PL" sz="2000" b="1" dirty="0"/>
              <a:t>+</a:t>
            </a:r>
            <a:r>
              <a:rPr lang="pl-PL" sz="2000" dirty="0"/>
              <a:t> przy nazwisku zdającego)</a:t>
            </a:r>
          </a:p>
          <a:p>
            <a:pPr marL="457200" indent="-457200">
              <a:spcAft>
                <a:spcPts val="600"/>
              </a:spcAft>
              <a:buAutoNum type="alphaLcPeriod"/>
              <a:defRPr/>
            </a:pPr>
            <a:r>
              <a:rPr lang="pl-PL" sz="2000" dirty="0"/>
              <a:t>w przypadku zdających, którym – zgodnie z komunikatem dyrektora CKE – przyznano prawo do dostosowania warunków egzaminu maturalnego polegające na zastosowaniu zasad oceniania rozwiązań zadań uwzględniających potrzeby edukacyjne oraz możliwości psychofizyczne zdającego i/lub prawo do nieprzenoszenia odpowiedzi na kartę, zaznaczają przyznane tym zdającym uprawnienia, zamalowując odpowiednie pole na zeszycie zadań</a:t>
            </a:r>
          </a:p>
          <a:p>
            <a:pPr marL="457200" indent="-457200">
              <a:spcAft>
                <a:spcPts val="600"/>
              </a:spcAft>
              <a:buAutoNum type="alphaLcPeriod"/>
              <a:defRPr/>
            </a:pPr>
            <a:r>
              <a:rPr lang="pl-PL" sz="2000" dirty="0"/>
              <a:t>przeliczają, porządkują, pakują i opisują materiały egzaminacyjne zgodnie z </a:t>
            </a:r>
            <a:r>
              <a:rPr lang="pl-PL" sz="2000" b="1" dirty="0"/>
              <a:t>instrukcją okręgowej komisji egzaminacyjnej w Krakowie</a:t>
            </a:r>
          </a:p>
          <a:p>
            <a:pPr marL="457200" indent="-457200">
              <a:spcAft>
                <a:spcPts val="1800"/>
              </a:spcAft>
              <a:buAutoNum type="alphaLcPeriod"/>
              <a:defRPr/>
            </a:pPr>
            <a:r>
              <a:rPr lang="pl-PL" sz="2000" dirty="0"/>
              <a:t>pakują w sali egzaminacyjnej wypełnione arkusze egzaminacyjne (wraz z dołączonymi do nich kartami odpowiedzi) do zwrotnych kopert lub papierowych kopert opisanych tak samo jak koperty zwrotne i zaklejają je.</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p:nvPr/>
        </p:nvPicPr>
        <p:blipFill rotWithShape="1">
          <a:blip r:embed="rId2"/>
          <a:srcRect l="27447" t="75573" r="24934" b="4930"/>
          <a:stretch/>
        </p:blipFill>
        <p:spPr bwMode="auto">
          <a:xfrm>
            <a:off x="2277035" y="2482066"/>
            <a:ext cx="7355541" cy="1614446"/>
          </a:xfrm>
          <a:prstGeom prst="rect">
            <a:avLst/>
          </a:prstGeom>
          <a:ln>
            <a:noFill/>
          </a:ln>
          <a:extLst>
            <a:ext uri="{53640926-AAD7-44D8-BBD7-CCE9431645EC}">
              <a14:shadowObscured xmlns:a14="http://schemas.microsoft.com/office/drawing/2010/main"/>
            </a:ext>
          </a:extLst>
        </p:spPr>
      </p:pic>
      <p:pic>
        <p:nvPicPr>
          <p:cNvPr id="3" name="Obraz 2"/>
          <p:cNvPicPr>
            <a:picLocks noChangeAspect="1"/>
          </p:cNvPicPr>
          <p:nvPr/>
        </p:nvPicPr>
        <p:blipFill rotWithShape="1">
          <a:blip r:embed="rId3"/>
          <a:srcRect l="36281" t="32711" r="24703" b="51103"/>
          <a:stretch/>
        </p:blipFill>
        <p:spPr>
          <a:xfrm>
            <a:off x="2277035" y="1787236"/>
            <a:ext cx="7324166" cy="1706179"/>
          </a:xfrm>
          <a:prstGeom prst="rect">
            <a:avLst/>
          </a:prstGeom>
        </p:spPr>
      </p:pic>
      <p:sp>
        <p:nvSpPr>
          <p:cNvPr id="4" name="Symbol zastępczy numeru slajdu 3"/>
          <p:cNvSpPr>
            <a:spLocks noGrp="1"/>
          </p:cNvSpPr>
          <p:nvPr>
            <p:ph type="sldNum" sz="quarter" idx="4294967295"/>
          </p:nvPr>
        </p:nvSpPr>
        <p:spPr>
          <a:xfrm>
            <a:off x="10849187" y="6496009"/>
            <a:ext cx="1097280" cy="228600"/>
          </a:xfrm>
          <a:prstGeom prst="rect">
            <a:avLst/>
          </a:prstGeom>
        </p:spPr>
        <p:txBody>
          <a:bodyPr/>
          <a:lstStyle/>
          <a:p>
            <a:fld id="{D57F1E4F-1CFF-5643-939E-217C01CDF565}" type="slidenum">
              <a:rPr lang="en-US" smtClean="0"/>
              <a:pPr/>
              <a:t>24</a:t>
            </a:fld>
            <a:endParaRPr lang="en-US" dirty="0"/>
          </a:p>
        </p:txBody>
      </p:sp>
      <p:sp>
        <p:nvSpPr>
          <p:cNvPr id="5" name="Tytuł 1">
            <a:extLst>
              <a:ext uri="{FF2B5EF4-FFF2-40B4-BE49-F238E27FC236}">
                <a16:creationId xmlns:a16="http://schemas.microsoft.com/office/drawing/2014/main" id="{F3AF626E-6AE4-493B-9D50-B62C0695C1E6}"/>
              </a:ext>
            </a:extLst>
          </p:cNvPr>
          <p:cNvSpPr txBox="1">
            <a:spLocks/>
          </p:cNvSpPr>
          <p:nvPr/>
        </p:nvSpPr>
        <p:spPr>
          <a:xfrm>
            <a:off x="697005" y="360726"/>
            <a:ext cx="10515600" cy="1325563"/>
          </a:xfrm>
          <a:prstGeom prst="rect">
            <a:avLst/>
          </a:prstGeom>
        </p:spPr>
        <p:txBody>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a:r>
              <a:rPr lang="pl-PL" altLang="pl-PL" sz="4000" b="1" dirty="0">
                <a:solidFill>
                  <a:schemeClr val="accent6">
                    <a:lumMod val="50000"/>
                  </a:schemeClr>
                </a:solidFill>
              </a:rPr>
              <a:t>Protokół zbiorczy</a:t>
            </a:r>
            <a:endParaRPr lang="pl-PL" altLang="pl-PL" b="1" dirty="0">
              <a:solidFill>
                <a:schemeClr val="accent6">
                  <a:lumMod val="50000"/>
                </a:schemeClr>
              </a:solidFill>
            </a:endParaRPr>
          </a:p>
        </p:txBody>
      </p:sp>
    </p:spTree>
    <p:extLst>
      <p:ext uri="{BB962C8B-B14F-4D97-AF65-F5344CB8AC3E}">
        <p14:creationId xmlns:p14="http://schemas.microsoft.com/office/powerpoint/2010/main" val="245091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p:cNvPicPr>
            <a:picLocks noChangeAspect="1"/>
          </p:cNvPicPr>
          <p:nvPr/>
        </p:nvPicPr>
        <p:blipFill rotWithShape="1">
          <a:blip r:embed="rId2"/>
          <a:srcRect l="651" r="1860" b="23933"/>
          <a:stretch/>
        </p:blipFill>
        <p:spPr>
          <a:xfrm>
            <a:off x="3457575" y="180974"/>
            <a:ext cx="8582026" cy="4752975"/>
          </a:xfrm>
          <a:prstGeom prst="rect">
            <a:avLst/>
          </a:prstGeom>
        </p:spPr>
      </p:pic>
      <p:pic>
        <p:nvPicPr>
          <p:cNvPr id="3" name="Obraz 2"/>
          <p:cNvPicPr>
            <a:picLocks noChangeAspect="1"/>
          </p:cNvPicPr>
          <p:nvPr/>
        </p:nvPicPr>
        <p:blipFill rotWithShape="1">
          <a:blip r:embed="rId3"/>
          <a:srcRect r="2888"/>
          <a:stretch/>
        </p:blipFill>
        <p:spPr>
          <a:xfrm>
            <a:off x="110938" y="1423987"/>
            <a:ext cx="3203762" cy="3657600"/>
          </a:xfrm>
          <a:prstGeom prst="rect">
            <a:avLst/>
          </a:prstGeom>
        </p:spPr>
      </p:pic>
      <p:sp>
        <p:nvSpPr>
          <p:cNvPr id="4" name="Prostokąt 3"/>
          <p:cNvSpPr/>
          <p:nvPr/>
        </p:nvSpPr>
        <p:spPr>
          <a:xfrm>
            <a:off x="91888" y="5162549"/>
            <a:ext cx="11928663" cy="1600438"/>
          </a:xfrm>
          <a:prstGeom prst="rect">
            <a:avLst/>
          </a:prstGeom>
          <a:solidFill>
            <a:schemeClr val="accent6">
              <a:lumMod val="20000"/>
              <a:lumOff val="80000"/>
            </a:schemeClr>
          </a:solidFill>
        </p:spPr>
        <p:txBody>
          <a:bodyPr wrap="square">
            <a:spAutoFit/>
          </a:bodyPr>
          <a:lstStyle/>
          <a:p>
            <a:r>
              <a:rPr lang="pl-PL" sz="2000" dirty="0">
                <a:solidFill>
                  <a:srgbClr val="000000"/>
                </a:solidFill>
              </a:rPr>
              <a:t>W przypadku gdy zdający zadeklarował przystąpienie do egzaminu maturalnego, ale nie ukończył szkoły lub został skreślony z listy zdających, należy złożyć w systemie OBIEG </a:t>
            </a:r>
            <a:r>
              <a:rPr lang="pl-PL" sz="2000" i="1" dirty="0">
                <a:solidFill>
                  <a:srgbClr val="000000"/>
                </a:solidFill>
              </a:rPr>
              <a:t>wniosek o usunięcie ucznia/absolwenta z systemu, </a:t>
            </a:r>
          </a:p>
          <a:p>
            <a:r>
              <a:rPr lang="pl-PL" sz="2000" dirty="0">
                <a:solidFill>
                  <a:srgbClr val="000000"/>
                </a:solidFill>
              </a:rPr>
              <a:t>a następnie wydrukować go, podpisać i wysłać do OKE w Krakowie. </a:t>
            </a:r>
          </a:p>
          <a:p>
            <a:r>
              <a:rPr lang="pl-PL" sz="1900" b="1" i="1" dirty="0"/>
              <a:t>Niewypełnienie wniosku o usunięcie ucznia/absolwenta z systemu, który nie ukończył szkoły, skutkuje naliczeniem opłaty za przedmioty dodatkowe, jeżeli w następnych latach zadeklaruje on te same egzaminy. </a:t>
            </a:r>
          </a:p>
        </p:txBody>
      </p:sp>
      <p:sp>
        <p:nvSpPr>
          <p:cNvPr id="5" name="Prostokąt 4"/>
          <p:cNvSpPr/>
          <p:nvPr/>
        </p:nvSpPr>
        <p:spPr>
          <a:xfrm>
            <a:off x="110938" y="279828"/>
            <a:ext cx="2725298" cy="707886"/>
          </a:xfrm>
          <a:prstGeom prst="rect">
            <a:avLst/>
          </a:prstGeom>
        </p:spPr>
        <p:txBody>
          <a:bodyPr wrap="none">
            <a:spAutoFit/>
          </a:bodyPr>
          <a:lstStyle/>
          <a:p>
            <a:r>
              <a:rPr lang="pl-PL" sz="4000" b="1" dirty="0">
                <a:solidFill>
                  <a:schemeClr val="accent6">
                    <a:lumMod val="50000"/>
                  </a:schemeClr>
                </a:solidFill>
                <a:latin typeface="+mj-lt"/>
                <a:ea typeface="Verdana" panose="020B0604030504040204" pitchFamily="34" charset="0"/>
              </a:rPr>
              <a:t>W protokole</a:t>
            </a:r>
          </a:p>
        </p:txBody>
      </p:sp>
      <p:sp>
        <p:nvSpPr>
          <p:cNvPr id="6" name="Symbol zastępczy numeru slajdu 5"/>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465481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1"/>
          <p:cNvSpPr txBox="1">
            <a:spLocks/>
          </p:cNvSpPr>
          <p:nvPr/>
        </p:nvSpPr>
        <p:spPr>
          <a:xfrm>
            <a:off x="890703" y="418547"/>
            <a:ext cx="10107562" cy="634180"/>
          </a:xfrm>
          <a:prstGeom prst="rect">
            <a:avLst/>
          </a:prstGeom>
        </p:spPr>
        <p:txBody>
          <a:bodyPr/>
          <a:lstStyle>
            <a:lvl1pPr algn="ctr" defTabSz="457200" rtl="0" eaLnBrk="1" latinLnBrk="0" hangingPunct="1">
              <a:spcBef>
                <a:spcPct val="0"/>
              </a:spcBef>
              <a:buNone/>
              <a:defRPr sz="4000" b="1" kern="1200" cap="none">
                <a:ln w="3175" cmpd="sng">
                  <a:noFill/>
                </a:ln>
                <a:solidFill>
                  <a:schemeClr val="tx2">
                    <a:lumMod val="75000"/>
                    <a:lumOff val="2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dirty="0">
                <a:solidFill>
                  <a:schemeClr val="accent6">
                    <a:lumMod val="50000"/>
                  </a:schemeClr>
                </a:solidFill>
                <a:ea typeface="Verdana" panose="020B0604030504040204" pitchFamily="34" charset="0"/>
              </a:rPr>
              <a:t>Dokumentacja przekazywana do POP, OKE</a:t>
            </a:r>
          </a:p>
        </p:txBody>
      </p:sp>
      <p:sp>
        <p:nvSpPr>
          <p:cNvPr id="6" name="Symbol zastępczy numeru slajdu 5"/>
          <p:cNvSpPr>
            <a:spLocks noGrp="1"/>
          </p:cNvSpPr>
          <p:nvPr>
            <p:ph type="sldNum" sz="quarter" idx="4294967295"/>
          </p:nvPr>
        </p:nvSpPr>
        <p:spPr>
          <a:xfrm>
            <a:off x="10849187" y="6496009"/>
            <a:ext cx="1097280" cy="228600"/>
          </a:xfrm>
          <a:prstGeom prst="rect">
            <a:avLst/>
          </a:prstGeom>
        </p:spPr>
        <p:txBody>
          <a:bodyPr/>
          <a:lstStyle/>
          <a:p>
            <a:fld id="{D57F1E4F-1CFF-5643-939E-217C01CDF565}" type="slidenum">
              <a:rPr lang="en-US" smtClean="0"/>
              <a:pPr/>
              <a:t>26</a:t>
            </a:fld>
            <a:endParaRPr lang="en-US" dirty="0"/>
          </a:p>
        </p:txBody>
      </p:sp>
      <p:sp>
        <p:nvSpPr>
          <p:cNvPr id="13" name="Symbol zastępczy zawartości 2">
            <a:extLst>
              <a:ext uri="{FF2B5EF4-FFF2-40B4-BE49-F238E27FC236}">
                <a16:creationId xmlns:a16="http://schemas.microsoft.com/office/drawing/2014/main" id="{067134FE-01A8-40DA-BA7F-F3459518AE59}"/>
              </a:ext>
            </a:extLst>
          </p:cNvPr>
          <p:cNvSpPr txBox="1">
            <a:spLocks/>
          </p:cNvSpPr>
          <p:nvPr/>
        </p:nvSpPr>
        <p:spPr>
          <a:xfrm>
            <a:off x="813485" y="1383564"/>
            <a:ext cx="10417175" cy="478160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8000" indent="-457200">
              <a:spcAft>
                <a:spcPts val="600"/>
              </a:spcAft>
              <a:buNone/>
              <a:defRPr/>
            </a:pPr>
            <a:r>
              <a:rPr lang="pl-PL" sz="2000" dirty="0"/>
              <a:t>        Po zakończeniu egzaminów w danym dniu przewodniczący zespołu egzaminacyjnego przekazuje materiały egzaminacyjne zgodnie z Instrukcją kompletowania materiałów egzaminacyjnych dla przewodniczącego zespołu egzaminacyjnego (PZE)</a:t>
            </a:r>
          </a:p>
        </p:txBody>
      </p:sp>
      <p:pic>
        <p:nvPicPr>
          <p:cNvPr id="7" name="Obraz 6">
            <a:extLst>
              <a:ext uri="{FF2B5EF4-FFF2-40B4-BE49-F238E27FC236}">
                <a16:creationId xmlns:a16="http://schemas.microsoft.com/office/drawing/2014/main" id="{00B17184-3249-40D1-948B-609568E000AC}"/>
              </a:ext>
            </a:extLst>
          </p:cNvPr>
          <p:cNvPicPr>
            <a:picLocks noChangeAspect="1"/>
          </p:cNvPicPr>
          <p:nvPr/>
        </p:nvPicPr>
        <p:blipFill rotWithShape="1">
          <a:blip r:embed="rId2"/>
          <a:srcRect l="8807" t="16758" r="7747" b="5279"/>
          <a:stretch/>
        </p:blipFill>
        <p:spPr>
          <a:xfrm>
            <a:off x="2015341" y="2472576"/>
            <a:ext cx="7548109" cy="3966877"/>
          </a:xfrm>
          <a:prstGeom prst="rect">
            <a:avLst/>
          </a:prstGeom>
        </p:spPr>
      </p:pic>
    </p:spTree>
    <p:extLst>
      <p:ext uri="{BB962C8B-B14F-4D97-AF65-F5344CB8AC3E}">
        <p14:creationId xmlns:p14="http://schemas.microsoft.com/office/powerpoint/2010/main" val="4252713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0929D611-82F3-44F6-90B5-BCD21839E6E0}"/>
              </a:ext>
            </a:extLst>
          </p:cNvPr>
          <p:cNvPicPr>
            <a:picLocks noChangeAspect="1"/>
          </p:cNvPicPr>
          <p:nvPr/>
        </p:nvPicPr>
        <p:blipFill rotWithShape="1">
          <a:blip r:embed="rId2"/>
          <a:srcRect l="35582" t="22179" r="36366" b="5869"/>
          <a:stretch/>
        </p:blipFill>
        <p:spPr>
          <a:xfrm>
            <a:off x="85504" y="40034"/>
            <a:ext cx="4974176" cy="6777931"/>
          </a:xfrm>
          <a:prstGeom prst="rect">
            <a:avLst/>
          </a:prstGeom>
        </p:spPr>
      </p:pic>
      <p:pic>
        <p:nvPicPr>
          <p:cNvPr id="3" name="Obraz 2">
            <a:extLst>
              <a:ext uri="{FF2B5EF4-FFF2-40B4-BE49-F238E27FC236}">
                <a16:creationId xmlns:a16="http://schemas.microsoft.com/office/drawing/2014/main" id="{B19F917B-B399-41F6-83DA-AE0EFE83886E}"/>
              </a:ext>
            </a:extLst>
          </p:cNvPr>
          <p:cNvPicPr>
            <a:picLocks noChangeAspect="1"/>
          </p:cNvPicPr>
          <p:nvPr/>
        </p:nvPicPr>
        <p:blipFill rotWithShape="1">
          <a:blip r:embed="rId3"/>
          <a:srcRect l="36333" t="36588" r="38067" b="56514"/>
          <a:stretch/>
        </p:blipFill>
        <p:spPr>
          <a:xfrm>
            <a:off x="5323096" y="731521"/>
            <a:ext cx="6610944" cy="946450"/>
          </a:xfrm>
          <a:prstGeom prst="rect">
            <a:avLst/>
          </a:prstGeom>
        </p:spPr>
      </p:pic>
      <p:pic>
        <p:nvPicPr>
          <p:cNvPr id="4" name="Obraz 3">
            <a:extLst>
              <a:ext uri="{FF2B5EF4-FFF2-40B4-BE49-F238E27FC236}">
                <a16:creationId xmlns:a16="http://schemas.microsoft.com/office/drawing/2014/main" id="{01C1ACA4-D3F0-43FF-A1A6-8CF25B035D3F}"/>
              </a:ext>
            </a:extLst>
          </p:cNvPr>
          <p:cNvPicPr>
            <a:picLocks noChangeAspect="1"/>
          </p:cNvPicPr>
          <p:nvPr/>
        </p:nvPicPr>
        <p:blipFill rotWithShape="1">
          <a:blip r:embed="rId4"/>
          <a:srcRect l="26583" t="24511" r="26237" b="21582"/>
          <a:stretch/>
        </p:blipFill>
        <p:spPr>
          <a:xfrm>
            <a:off x="5390352" y="2456730"/>
            <a:ext cx="6610944" cy="4012890"/>
          </a:xfrm>
          <a:prstGeom prst="rect">
            <a:avLst/>
          </a:prstGeom>
        </p:spPr>
      </p:pic>
    </p:spTree>
    <p:extLst>
      <p:ext uri="{BB962C8B-B14F-4D97-AF65-F5344CB8AC3E}">
        <p14:creationId xmlns:p14="http://schemas.microsoft.com/office/powerpoint/2010/main" val="21680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EEFAD12-B1BF-489C-A02C-B46BCEAAF4E7}"/>
              </a:ext>
            </a:extLst>
          </p:cNvPr>
          <p:cNvSpPr>
            <a:spLocks noGrp="1"/>
          </p:cNvSpPr>
          <p:nvPr>
            <p:ph type="title"/>
          </p:nvPr>
        </p:nvSpPr>
        <p:spPr>
          <a:xfrm>
            <a:off x="1235765" y="595617"/>
            <a:ext cx="10515600" cy="587139"/>
          </a:xfrm>
        </p:spPr>
        <p:txBody>
          <a:bodyPr/>
          <a:lstStyle/>
          <a:p>
            <a:pPr algn="ctr"/>
            <a:r>
              <a:rPr lang="pl-PL" sz="4000" dirty="0">
                <a:solidFill>
                  <a:schemeClr val="accent6">
                    <a:lumMod val="50000"/>
                  </a:schemeClr>
                </a:solidFill>
                <a:ea typeface="Verdana" panose="020B0604030504040204" pitchFamily="34" charset="0"/>
              </a:rPr>
              <a:t>  </a:t>
            </a:r>
            <a:r>
              <a:rPr lang="pl-PL" sz="4000" b="1" dirty="0">
                <a:solidFill>
                  <a:schemeClr val="accent6">
                    <a:lumMod val="50000"/>
                  </a:schemeClr>
                </a:solidFill>
                <a:ea typeface="Verdana" panose="020B0604030504040204" pitchFamily="34" charset="0"/>
              </a:rPr>
              <a:t>Zasady przekazywania prac i dokumentacji w POP</a:t>
            </a:r>
            <a:br>
              <a:rPr lang="pl-PL" dirty="0">
                <a:solidFill>
                  <a:schemeClr val="accent6">
                    <a:lumMod val="50000"/>
                  </a:schemeClr>
                </a:solidFill>
                <a:ea typeface="Verdana" panose="020B0604030504040204" pitchFamily="34" charset="0"/>
              </a:rPr>
            </a:br>
            <a:endParaRPr lang="pl-PL" dirty="0"/>
          </a:p>
        </p:txBody>
      </p:sp>
      <p:sp>
        <p:nvSpPr>
          <p:cNvPr id="3" name="Symbol zastępczy zawartości 2">
            <a:extLst>
              <a:ext uri="{FF2B5EF4-FFF2-40B4-BE49-F238E27FC236}">
                <a16:creationId xmlns:a16="http://schemas.microsoft.com/office/drawing/2014/main" id="{5A29F48A-D8E2-42D4-9DAA-80ABEDB9AFF3}"/>
              </a:ext>
            </a:extLst>
          </p:cNvPr>
          <p:cNvSpPr>
            <a:spLocks noGrp="1"/>
          </p:cNvSpPr>
          <p:nvPr>
            <p:ph idx="1"/>
          </p:nvPr>
        </p:nvSpPr>
        <p:spPr>
          <a:xfrm>
            <a:off x="838200" y="1182757"/>
            <a:ext cx="11098696" cy="5420001"/>
          </a:xfrm>
        </p:spPr>
        <p:txBody>
          <a:bodyPr/>
          <a:lstStyle/>
          <a:p>
            <a:pPr marL="0" lvl="0" indent="0" algn="just">
              <a:lnSpc>
                <a:spcPct val="100000"/>
              </a:lnSpc>
              <a:spcBef>
                <a:spcPts val="600"/>
              </a:spcBef>
              <a:spcAft>
                <a:spcPts val="0"/>
              </a:spcAft>
              <a:buClr>
                <a:srgbClr val="C00000"/>
              </a:buClr>
              <a:buNone/>
              <a:tabLst>
                <a:tab pos="5328285" algn="l"/>
              </a:tabLst>
            </a:pPr>
            <a:r>
              <a:rPr lang="pl-PL" sz="2000" dirty="0">
                <a:latin typeface="Calibri" panose="020F0502020204030204" pitchFamily="34" charset="0"/>
                <a:ea typeface="Calibri" panose="020F0502020204030204" pitchFamily="34" charset="0"/>
                <a:cs typeface="Times New Roman" panose="02020603050405020304" pitchFamily="18" charset="0"/>
              </a:rPr>
              <a:t>W tym roku, w celu zachowania dystansu społecznego </a:t>
            </a:r>
            <a:r>
              <a:rPr lang="pl-PL" sz="2000" dirty="0">
                <a:latin typeface="Calibri" panose="020F0502020204030204" pitchFamily="34" charset="0"/>
                <a:ea typeface="Calibri" panose="020F0502020204030204" pitchFamily="34" charset="0"/>
                <a:cs typeface="Calibri" panose="020F0502020204030204" pitchFamily="34" charset="0"/>
              </a:rPr>
              <a:t>przekazanie prac i dokumentacji w POP będzie się odbywało w następujący sposób:</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dirty="0">
                <a:latin typeface="Calibri" panose="020F0502020204030204" pitchFamily="34" charset="0"/>
                <a:ea typeface="Calibri" panose="020F0502020204030204" pitchFamily="34" charset="0"/>
                <a:cs typeface="Calibri" panose="020F0502020204030204" pitchFamily="34" charset="0"/>
              </a:rPr>
              <a:t>W POP będą przygotowane stoliki, na których należy zostawić materiały egzaminacyjne.</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spc="-20" dirty="0">
                <a:latin typeface="Calibri" panose="020F0502020204030204" pitchFamily="34" charset="0"/>
                <a:ea typeface="Calibri" panose="020F0502020204030204" pitchFamily="34" charset="0"/>
                <a:cs typeface="Calibri" panose="020F0502020204030204" pitchFamily="34" charset="0"/>
              </a:rPr>
              <a:t>Należy się upewnić, czy któryś ze stolików jest pusty i dopiero wtedy do niego podjeść. Jeżeli na wszystkich wyznaczonych stolikach będą znajdować się materiały egzaminacyjne z innych szkół, należy zaczekać w bezpiecznej odległości, aż materiały zostaną zabrane ze stolika.</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dirty="0">
                <a:latin typeface="Calibri" panose="020F0502020204030204" pitchFamily="34" charset="0"/>
                <a:ea typeface="Calibri" panose="020F0502020204030204" pitchFamily="34" charset="0"/>
                <a:cs typeface="Calibri" panose="020F0502020204030204" pitchFamily="34" charset="0"/>
              </a:rPr>
              <a:t>Na stoliku należy zostawić wszystkie materiały egzaminacyjne z danego dnia i </a:t>
            </a:r>
            <a:r>
              <a:rPr lang="pl-PL" sz="2000" spc="-20" dirty="0">
                <a:latin typeface="Calibri" panose="020F0502020204030204" pitchFamily="34" charset="0"/>
                <a:ea typeface="Calibri" panose="020F0502020204030204" pitchFamily="34" charset="0"/>
                <a:cs typeface="Calibri" panose="020F0502020204030204" pitchFamily="34" charset="0"/>
              </a:rPr>
              <a:t>odebrać od pracownika POP </a:t>
            </a:r>
            <a:r>
              <a:rPr lang="pl-PL" sz="2000" i="1" spc="-20" dirty="0">
                <a:latin typeface="Calibri" panose="020F0502020204030204" pitchFamily="34" charset="0"/>
                <a:ea typeface="Calibri" panose="020F0502020204030204" pitchFamily="34" charset="0"/>
                <a:cs typeface="Calibri" panose="020F0502020204030204" pitchFamily="34" charset="0"/>
              </a:rPr>
              <a:t>Potwierdzenie przekazania prac i dokumentacji w POP</a:t>
            </a:r>
            <a:r>
              <a:rPr lang="pl-PL" sz="2000" spc="-20" dirty="0">
                <a:latin typeface="Calibri" panose="020F0502020204030204" pitchFamily="34" charset="0"/>
                <a:ea typeface="Calibri" panose="020F0502020204030204" pitchFamily="34" charset="0"/>
                <a:cs typeface="Calibri" panose="020F0502020204030204" pitchFamily="34" charset="0"/>
              </a:rPr>
              <a:t>.</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spc="-10" dirty="0">
                <a:latin typeface="Calibri" panose="020F0502020204030204" pitchFamily="34" charset="0"/>
                <a:ea typeface="Calibri" panose="020F0502020204030204" pitchFamily="34" charset="0"/>
                <a:cs typeface="Calibri" panose="020F0502020204030204" pitchFamily="34" charset="0"/>
              </a:rPr>
              <a:t>Nie ma potrzeby zostawiania upoważnienia do oddania i odbioru prac w POP.</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spc="-30" dirty="0">
                <a:latin typeface="Calibri" panose="020F0502020204030204" pitchFamily="34" charset="0"/>
                <a:ea typeface="Calibri" panose="020F0502020204030204" pitchFamily="34" charset="0"/>
                <a:cs typeface="Calibri" panose="020F0502020204030204" pitchFamily="34" charset="0"/>
              </a:rPr>
              <a:t>PZE nie będą podpisywać się na protokole nr 1 w POP  i nie będą również mieć potwierdzenia </a:t>
            </a:r>
            <a:br>
              <a:rPr lang="pl-PL" sz="2000" spc="-30" dirty="0">
                <a:latin typeface="Calibri" panose="020F0502020204030204" pitchFamily="34" charset="0"/>
                <a:ea typeface="Calibri" panose="020F0502020204030204" pitchFamily="34" charset="0"/>
                <a:cs typeface="Calibri" panose="020F0502020204030204" pitchFamily="34" charset="0"/>
              </a:rPr>
            </a:br>
            <a:r>
              <a:rPr lang="pl-PL" sz="2000" spc="-30" dirty="0">
                <a:latin typeface="Calibri" panose="020F0502020204030204" pitchFamily="34" charset="0"/>
                <a:ea typeface="Calibri" panose="020F0502020204030204" pitchFamily="34" charset="0"/>
                <a:cs typeface="Calibri" panose="020F0502020204030204" pitchFamily="34" charset="0"/>
              </a:rPr>
              <a:t>o</a:t>
            </a:r>
            <a:r>
              <a:rPr lang="pl-PL" sz="2000" dirty="0">
                <a:latin typeface="Calibri" panose="020F0502020204030204" pitchFamily="34" charset="0"/>
                <a:ea typeface="Calibri" panose="020F0502020204030204" pitchFamily="34" charset="0"/>
                <a:cs typeface="Calibri" panose="020F0502020204030204" pitchFamily="34" charset="0"/>
              </a:rPr>
              <a:t> zgodności danych pracownika POP na Protokole zbiorczym. </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spcAft>
                <a:spcPts val="0"/>
              </a:spcAft>
              <a:buClr>
                <a:srgbClr val="385623"/>
              </a:buClr>
              <a:buFont typeface="Symbol" panose="05050102010706020507" pitchFamily="18" charset="2"/>
              <a:buChar char=""/>
              <a:tabLst>
                <a:tab pos="540385" algn="l"/>
              </a:tabLst>
            </a:pPr>
            <a:r>
              <a:rPr lang="pl-PL" sz="2000" dirty="0">
                <a:latin typeface="Calibri" panose="020F0502020204030204" pitchFamily="34" charset="0"/>
                <a:ea typeface="Calibri" panose="020F0502020204030204" pitchFamily="34" charset="0"/>
                <a:cs typeface="Calibri" panose="020F0502020204030204" pitchFamily="34" charset="0"/>
              </a:rPr>
              <a:t>Sprawdzenia poprawności danych w Protokole zbiorczym z liczbą faktycznie oddanych kopert </a:t>
            </a:r>
            <a:br>
              <a:rPr lang="pl-PL" sz="2000" dirty="0">
                <a:latin typeface="Calibri" panose="020F0502020204030204" pitchFamily="34" charset="0"/>
                <a:ea typeface="Calibri" panose="020F0502020204030204" pitchFamily="34" charset="0"/>
                <a:cs typeface="Calibri" panose="020F0502020204030204" pitchFamily="34" charset="0"/>
              </a:rPr>
            </a:br>
            <a:r>
              <a:rPr lang="pl-PL" sz="2000" dirty="0">
                <a:latin typeface="Calibri" panose="020F0502020204030204" pitchFamily="34" charset="0"/>
                <a:ea typeface="Calibri" panose="020F0502020204030204" pitchFamily="34" charset="0"/>
                <a:cs typeface="Calibri" panose="020F0502020204030204" pitchFamily="34" charset="0"/>
              </a:rPr>
              <a:t>z materiałami egzaminacyjnymi będą dokonywać pracownicy POP w oddzielnym pomieszczeniu. </a:t>
            </a:r>
            <a:br>
              <a:rPr lang="pl-PL" sz="2000" dirty="0">
                <a:latin typeface="Calibri" panose="020F0502020204030204" pitchFamily="34" charset="0"/>
                <a:ea typeface="Calibri" panose="020F0502020204030204" pitchFamily="34" charset="0"/>
                <a:cs typeface="Calibri" panose="020F0502020204030204" pitchFamily="34" charset="0"/>
              </a:rPr>
            </a:br>
            <a:r>
              <a:rPr lang="pl-PL" sz="2000" dirty="0">
                <a:latin typeface="Calibri" panose="020F0502020204030204" pitchFamily="34" charset="0"/>
                <a:ea typeface="Calibri" panose="020F0502020204030204" pitchFamily="34" charset="0"/>
                <a:cs typeface="Calibri" panose="020F0502020204030204" pitchFamily="34" charset="0"/>
              </a:rPr>
              <a:t>W przypadku zaistnienia niezgodności sporządzany będzie protokół rozbieżności, który będzie przesłany do OKE w Krakowie. Postępowanie wyjaśniające będzie prowadzone począwszy od dnia następnego po przekazaniu prac i dokumentacji.</a:t>
            </a:r>
            <a:endParaRPr lang="pl-PL" sz="2000" dirty="0">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spTree>
    <p:extLst>
      <p:ext uri="{BB962C8B-B14F-4D97-AF65-F5344CB8AC3E}">
        <p14:creationId xmlns:p14="http://schemas.microsoft.com/office/powerpoint/2010/main" val="5748390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2716" y="924550"/>
            <a:ext cx="8526568" cy="2504450"/>
          </a:xfrm>
        </p:spPr>
        <p:txBody>
          <a:bodyPr>
            <a:noAutofit/>
          </a:bodyPr>
          <a:lstStyle/>
          <a:p>
            <a:pPr algn="ctr"/>
            <a:r>
              <a:rPr lang="pl-PL" sz="5400" b="1" dirty="0">
                <a:solidFill>
                  <a:schemeClr val="accent6">
                    <a:lumMod val="50000"/>
                  </a:schemeClr>
                </a:solidFill>
              </a:rPr>
              <a:t>Sytuacje szczególne </a:t>
            </a:r>
            <a:br>
              <a:rPr lang="pl-PL" sz="5400" b="1" dirty="0">
                <a:solidFill>
                  <a:schemeClr val="accent6">
                    <a:lumMod val="50000"/>
                  </a:schemeClr>
                </a:solidFill>
              </a:rPr>
            </a:br>
            <a:r>
              <a:rPr lang="pl-PL" sz="5400" b="1" dirty="0">
                <a:solidFill>
                  <a:schemeClr val="accent6">
                    <a:lumMod val="50000"/>
                  </a:schemeClr>
                </a:solidFill>
              </a:rPr>
              <a:t>w trakcie egzaminu</a:t>
            </a:r>
          </a:p>
        </p:txBody>
      </p:sp>
    </p:spTree>
    <p:extLst>
      <p:ext uri="{BB962C8B-B14F-4D97-AF65-F5344CB8AC3E}">
        <p14:creationId xmlns:p14="http://schemas.microsoft.com/office/powerpoint/2010/main" val="4126198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4F85B-E27A-41F0-8E77-2A7FDCA15048}"/>
              </a:ext>
            </a:extLst>
          </p:cNvPr>
          <p:cNvSpPr>
            <a:spLocks noGrp="1"/>
          </p:cNvSpPr>
          <p:nvPr>
            <p:ph type="title"/>
          </p:nvPr>
        </p:nvSpPr>
        <p:spPr>
          <a:xfrm>
            <a:off x="1064702" y="369116"/>
            <a:ext cx="10515600" cy="872456"/>
          </a:xfrm>
        </p:spPr>
        <p:txBody>
          <a:bodyPr/>
          <a:lstStyle/>
          <a:p>
            <a:pPr algn="ctr"/>
            <a:r>
              <a:rPr lang="pl-PL" sz="4000" b="1" dirty="0">
                <a:solidFill>
                  <a:schemeClr val="accent6">
                    <a:lumMod val="75000"/>
                  </a:schemeClr>
                </a:solidFill>
              </a:rPr>
              <a:t>Dystrybucja materiałów egzaminacyjnych</a:t>
            </a:r>
          </a:p>
        </p:txBody>
      </p:sp>
      <p:pic>
        <p:nvPicPr>
          <p:cNvPr id="3" name="Obraz 2">
            <a:extLst>
              <a:ext uri="{FF2B5EF4-FFF2-40B4-BE49-F238E27FC236}">
                <a16:creationId xmlns:a16="http://schemas.microsoft.com/office/drawing/2014/main" id="{93CD4B75-5529-421A-B3EB-35DE4AAC7BF7}"/>
              </a:ext>
            </a:extLst>
          </p:cNvPr>
          <p:cNvPicPr>
            <a:picLocks noChangeAspect="1"/>
          </p:cNvPicPr>
          <p:nvPr/>
        </p:nvPicPr>
        <p:blipFill>
          <a:blip r:embed="rId2"/>
          <a:stretch>
            <a:fillRect/>
          </a:stretch>
        </p:blipFill>
        <p:spPr>
          <a:xfrm>
            <a:off x="2831296" y="1594017"/>
            <a:ext cx="7161117" cy="4420571"/>
          </a:xfrm>
          <a:prstGeom prst="rect">
            <a:avLst/>
          </a:prstGeom>
          <a:ln w="57150">
            <a:solidFill>
              <a:srgbClr val="00B0F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9328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56852" y="477697"/>
            <a:ext cx="8436903" cy="816077"/>
          </a:xfrm>
        </p:spPr>
        <p:txBody>
          <a:bodyPr>
            <a:noAutofit/>
          </a:bodyPr>
          <a:lstStyle/>
          <a:p>
            <a:pPr algn="ctr"/>
            <a:r>
              <a:rPr lang="pl-PL" sz="4000" b="1" dirty="0">
                <a:solidFill>
                  <a:schemeClr val="accent6">
                    <a:lumMod val="50000"/>
                  </a:schemeClr>
                </a:solidFill>
                <a:ea typeface="Verdana" panose="020B0604030504040204" pitchFamily="34" charset="0"/>
              </a:rPr>
              <a:t>Korzystanie z dostosowań</a:t>
            </a:r>
          </a:p>
        </p:txBody>
      </p:sp>
      <p:sp>
        <p:nvSpPr>
          <p:cNvPr id="6" name="pole tekstowe 5"/>
          <p:cNvSpPr txBox="1"/>
          <p:nvPr/>
        </p:nvSpPr>
        <p:spPr>
          <a:xfrm>
            <a:off x="1356852" y="2009934"/>
            <a:ext cx="9989574" cy="2805063"/>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pl-PL" sz="2400" dirty="0"/>
              <a:t>Czas pracy z arkuszem dostosowanym jest wydłużony i podany </a:t>
            </a:r>
            <a:br>
              <a:rPr lang="pl-PL" sz="2400" dirty="0"/>
            </a:br>
            <a:r>
              <a:rPr lang="pl-PL" sz="2400" dirty="0"/>
              <a:t>na pierwszej stronie.</a:t>
            </a:r>
          </a:p>
          <a:p>
            <a:pPr marL="285750" indent="-285750" algn="just">
              <a:lnSpc>
                <a:spcPct val="150000"/>
              </a:lnSpc>
              <a:buFont typeface="Wingdings" panose="05000000000000000000" pitchFamily="2" charset="2"/>
              <a:buChar char="Ø"/>
            </a:pPr>
            <a:endParaRPr lang="pl-PL" sz="2400" dirty="0"/>
          </a:p>
          <a:p>
            <a:pPr marL="285750" indent="-285750" algn="just">
              <a:lnSpc>
                <a:spcPct val="150000"/>
              </a:lnSpc>
              <a:buFont typeface="Wingdings" panose="05000000000000000000" pitchFamily="2" charset="2"/>
              <a:buChar char="Ø"/>
            </a:pPr>
            <a:r>
              <a:rPr lang="pl-PL" sz="2400" dirty="0"/>
              <a:t>W oddzielnej sali nauczyciel wyznaczony przez PZE wspomaga zdającego w czytaniu lub pisaniu.</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1647391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585107" y="247375"/>
            <a:ext cx="9021786" cy="1008544"/>
          </a:xfrm>
        </p:spPr>
        <p:txBody>
          <a:bodyPr>
            <a:noAutofit/>
          </a:bodyPr>
          <a:lstStyle/>
          <a:p>
            <a:pPr algn="ctr"/>
            <a:r>
              <a:rPr lang="pl-PL" sz="4000" b="1" dirty="0">
                <a:solidFill>
                  <a:schemeClr val="accent6">
                    <a:lumMod val="50000"/>
                  </a:schemeClr>
                </a:solidFill>
                <a:ea typeface="Verdana" panose="020B0604030504040204" pitchFamily="34" charset="0"/>
              </a:rPr>
              <a:t>Korzystanie z komputera podczas egzaminu</a:t>
            </a:r>
          </a:p>
        </p:txBody>
      </p:sp>
      <p:sp>
        <p:nvSpPr>
          <p:cNvPr id="6" name="pole tekstowe 5"/>
          <p:cNvSpPr txBox="1"/>
          <p:nvPr/>
        </p:nvSpPr>
        <p:spPr>
          <a:xfrm>
            <a:off x="1033024" y="1156028"/>
            <a:ext cx="10686395" cy="4102533"/>
          </a:xfrm>
          <a:prstGeom prst="rect">
            <a:avLst/>
          </a:prstGeom>
          <a:noFill/>
        </p:spPr>
        <p:txBody>
          <a:bodyPr wrap="square" rtlCol="0">
            <a:spAutoFit/>
          </a:bodyPr>
          <a:lstStyle/>
          <a:p>
            <a:pPr algn="just">
              <a:lnSpc>
                <a:spcPct val="150000"/>
              </a:lnSpc>
              <a:buClr>
                <a:schemeClr val="accent6">
                  <a:lumMod val="50000"/>
                </a:schemeClr>
              </a:buClr>
            </a:pPr>
            <a:r>
              <a:rPr lang="pl-PL" sz="2200" dirty="0"/>
              <a:t>Zdający ma:</a:t>
            </a:r>
          </a:p>
          <a:p>
            <a:pPr marL="285750" indent="-285750" algn="just">
              <a:lnSpc>
                <a:spcPct val="150000"/>
              </a:lnSpc>
              <a:buClr>
                <a:schemeClr val="accent6">
                  <a:lumMod val="50000"/>
                </a:schemeClr>
              </a:buClr>
              <a:buFont typeface="Arial" panose="020B0604020202020204" pitchFamily="34" charset="0"/>
              <a:buChar char="•"/>
            </a:pPr>
            <a:r>
              <a:rPr lang="pl-PL" sz="2200" dirty="0"/>
              <a:t>komputer – autonomiczny, połączony z drukarką wraz z papierem do niej</a:t>
            </a:r>
          </a:p>
          <a:p>
            <a:pPr lvl="2" algn="just">
              <a:lnSpc>
                <a:spcPct val="150000"/>
              </a:lnSpc>
              <a:buClr>
                <a:schemeClr val="accent6">
                  <a:lumMod val="50000"/>
                </a:schemeClr>
              </a:buClr>
            </a:pPr>
            <a:r>
              <a:rPr lang="pl-PL" sz="2200" dirty="0"/>
              <a:t>– </a:t>
            </a:r>
            <a:r>
              <a:rPr lang="pl-PL" sz="2200" spc="-60" dirty="0"/>
              <a:t>odłączony od Internetu, bez możliwości sprawdzania poprawności pisowni i gramatyki</a:t>
            </a:r>
          </a:p>
          <a:p>
            <a:pPr lvl="2" algn="just">
              <a:lnSpc>
                <a:spcPct val="150000"/>
              </a:lnSpc>
              <a:buClr>
                <a:schemeClr val="accent6">
                  <a:lumMod val="50000"/>
                </a:schemeClr>
              </a:buClr>
            </a:pPr>
            <a:r>
              <a:rPr lang="pl-PL" sz="2200" dirty="0"/>
              <a:t>– zainstalowane oprogramowanie obsługujące układ klawiatury dla danego języka  obcego (dla osoby przystępującej do egzaminu  pisemnego z języka  obcego)</a:t>
            </a:r>
          </a:p>
          <a:p>
            <a:pPr marL="285750" indent="-285750" algn="just">
              <a:lnSpc>
                <a:spcPct val="150000"/>
              </a:lnSpc>
              <a:buClr>
                <a:schemeClr val="accent6">
                  <a:lumMod val="50000"/>
                </a:schemeClr>
              </a:buClr>
              <a:buFont typeface="Arial" panose="020B0604020202020204" pitchFamily="34" charset="0"/>
              <a:buChar char="•"/>
            </a:pPr>
            <a:r>
              <a:rPr lang="pl-PL" sz="2200" dirty="0"/>
              <a:t>oprogramowanie komputera umożliwiające pisanie tekstu w języku: polskim, mniejszości narodowej, regionalnym</a:t>
            </a:r>
          </a:p>
          <a:p>
            <a:pPr marL="285750" indent="-285750" algn="just">
              <a:lnSpc>
                <a:spcPct val="150000"/>
              </a:lnSpc>
              <a:buClr>
                <a:schemeClr val="accent6">
                  <a:lumMod val="50000"/>
                </a:schemeClr>
              </a:buClr>
              <a:buFont typeface="Arial" panose="020B0604020202020204" pitchFamily="34" charset="0"/>
              <a:buChar char="•"/>
            </a:pPr>
            <a:r>
              <a:rPr lang="pl-PL" sz="2200" dirty="0"/>
              <a:t>zabezpieczenie na wypadek awarii sprzętu.</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1010818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28962" y="302567"/>
            <a:ext cx="9334076" cy="938167"/>
          </a:xfrm>
        </p:spPr>
        <p:txBody>
          <a:bodyPr>
            <a:noAutofit/>
          </a:bodyPr>
          <a:lstStyle/>
          <a:p>
            <a:pPr algn="ctr"/>
            <a:r>
              <a:rPr lang="pl-PL" sz="4000" b="1" dirty="0">
                <a:solidFill>
                  <a:schemeClr val="accent6">
                    <a:lumMod val="50000"/>
                  </a:schemeClr>
                </a:solidFill>
                <a:ea typeface="Verdana" panose="020B0604030504040204" pitchFamily="34" charset="0"/>
              </a:rPr>
              <a:t>Korzystanie z komputera podczas egzaminu</a:t>
            </a:r>
          </a:p>
        </p:txBody>
      </p:sp>
      <p:sp>
        <p:nvSpPr>
          <p:cNvPr id="6" name="pole tekstowe 5"/>
          <p:cNvSpPr txBox="1"/>
          <p:nvPr/>
        </p:nvSpPr>
        <p:spPr>
          <a:xfrm>
            <a:off x="975994" y="1541197"/>
            <a:ext cx="10746657" cy="4662815"/>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pl-PL" sz="2200" dirty="0"/>
              <a:t>Arkusz kodowany jest standardowo wraz z adnotacją: „odpowiedzi zdającego znajdują się w arkuszu i na wydruku komputerowym”.</a:t>
            </a:r>
          </a:p>
          <a:p>
            <a:pPr marL="285750" indent="-285750" algn="just">
              <a:lnSpc>
                <a:spcPct val="150000"/>
              </a:lnSpc>
              <a:buFont typeface="Wingdings" panose="05000000000000000000" pitchFamily="2" charset="2"/>
              <a:buChar char="Ø"/>
            </a:pPr>
            <a:r>
              <a:rPr lang="pl-PL" sz="2200" dirty="0"/>
              <a:t>Na górze każdej kartki wydruku z odpowiedziami należy napisać odręcznie dane zdającego, tzn. kod szkoły, kod ucznia, PESEL, albo przykleić naklejkę przygotowaną przez  OKE.</a:t>
            </a:r>
          </a:p>
          <a:p>
            <a:pPr marL="285750" indent="-285750" algn="just">
              <a:lnSpc>
                <a:spcPct val="150000"/>
              </a:lnSpc>
              <a:buFont typeface="Wingdings" panose="05000000000000000000" pitchFamily="2" charset="2"/>
              <a:buChar char="Ø"/>
            </a:pPr>
            <a:r>
              <a:rPr lang="pl-PL" sz="2200" dirty="0"/>
              <a:t>Odpowiedź zdającego musi być poprzedzona numerem zadania zgodnym </a:t>
            </a:r>
            <a:br>
              <a:rPr lang="pl-PL" sz="2200" dirty="0"/>
            </a:br>
            <a:r>
              <a:rPr lang="pl-PL" sz="2200" dirty="0"/>
              <a:t>z numerem w zeszycie zadań egzaminacyjnych.</a:t>
            </a:r>
          </a:p>
          <a:p>
            <a:pPr marL="285750" indent="-285750" algn="just">
              <a:lnSpc>
                <a:spcPct val="150000"/>
              </a:lnSpc>
              <a:buFont typeface="Wingdings" panose="05000000000000000000" pitchFamily="2" charset="2"/>
              <a:buChar char="Ø"/>
            </a:pPr>
            <a:r>
              <a:rPr lang="pl-PL" sz="2200" dirty="0"/>
              <a:t>Z przedmiotów, w których zdający dokonuje wyboru tematu, konieczne jest                         zapisanie numeru wybranego tematu.</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76251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32173" y="372937"/>
            <a:ext cx="9207910" cy="987323"/>
          </a:xfrm>
        </p:spPr>
        <p:txBody>
          <a:bodyPr>
            <a:noAutofit/>
          </a:bodyPr>
          <a:lstStyle/>
          <a:p>
            <a:pPr algn="ctr"/>
            <a:r>
              <a:rPr lang="pl-PL" sz="4000" b="1" dirty="0">
                <a:solidFill>
                  <a:schemeClr val="accent6">
                    <a:lumMod val="50000"/>
                  </a:schemeClr>
                </a:solidFill>
                <a:ea typeface="Verdana" panose="020B0604030504040204" pitchFamily="34" charset="0"/>
              </a:rPr>
              <a:t>Korzystanie z komputera podczas egzaminu</a:t>
            </a:r>
          </a:p>
        </p:txBody>
      </p:sp>
      <p:sp>
        <p:nvSpPr>
          <p:cNvPr id="6" name="pole tekstowe 5"/>
          <p:cNvSpPr txBox="1"/>
          <p:nvPr/>
        </p:nvSpPr>
        <p:spPr>
          <a:xfrm>
            <a:off x="1323901" y="1688459"/>
            <a:ext cx="10264877" cy="3425425"/>
          </a:xfrm>
          <a:prstGeom prst="rect">
            <a:avLst/>
          </a:prstGeom>
          <a:noFill/>
        </p:spPr>
        <p:txBody>
          <a:bodyPr wrap="square" rtlCol="0">
            <a:spAutoFit/>
          </a:bodyPr>
          <a:lstStyle/>
          <a:p>
            <a:pPr algn="just">
              <a:lnSpc>
                <a:spcPct val="200000"/>
              </a:lnSpc>
              <a:buFont typeface="Wingdings" pitchFamily="2" charset="2"/>
              <a:buChar char="Ø"/>
            </a:pPr>
            <a:r>
              <a:rPr lang="pl-PL" sz="2200" dirty="0"/>
              <a:t> 	Rysunki muszą być wykonane ręcznie w arkuszu.</a:t>
            </a:r>
          </a:p>
          <a:p>
            <a:pPr algn="just">
              <a:lnSpc>
                <a:spcPct val="200000"/>
              </a:lnSpc>
              <a:buFont typeface="Wingdings" pitchFamily="2" charset="2"/>
              <a:buChar char="Ø"/>
            </a:pPr>
            <a:r>
              <a:rPr lang="pl-PL" sz="2200" dirty="0"/>
              <a:t> 	Po zakończeniu pracy:</a:t>
            </a:r>
          </a:p>
          <a:p>
            <a:pPr marL="742950" lvl="1" indent="-285750" algn="just">
              <a:lnSpc>
                <a:spcPct val="150000"/>
              </a:lnSpc>
              <a:buFont typeface="Arial" panose="020B0604020202020204" pitchFamily="34" charset="0"/>
              <a:buChar char="•"/>
            </a:pPr>
            <a:r>
              <a:rPr lang="pl-PL" sz="2200" dirty="0"/>
              <a:t>arkusz wraz z wydrukiem należy umieścić w jednej kopercie opisanej: </a:t>
            </a:r>
            <a:br>
              <a:rPr lang="pl-PL" sz="2200" dirty="0"/>
            </a:br>
            <a:r>
              <a:rPr lang="pl-PL" sz="2200" dirty="0"/>
              <a:t>„praca pisana na komputerze”</a:t>
            </a:r>
          </a:p>
          <a:p>
            <a:pPr marL="742950" lvl="1" indent="-285750" algn="just">
              <a:lnSpc>
                <a:spcPct val="150000"/>
              </a:lnSpc>
              <a:buFont typeface="Arial" panose="020B0604020202020204" pitchFamily="34" charset="0"/>
              <a:buChar char="•"/>
            </a:pPr>
            <a:r>
              <a:rPr lang="pl-PL" sz="2200" dirty="0"/>
              <a:t>pliki utworzone przez zdającego muszą zostać usunięte z twardego dysku </a:t>
            </a:r>
            <a:br>
              <a:rPr lang="pl-PL" sz="2200" dirty="0"/>
            </a:br>
            <a:r>
              <a:rPr lang="pl-PL" sz="2200" dirty="0"/>
              <a:t>(w tym z kosza) oraz innych nośników danych.</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4008926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1320" y="99650"/>
            <a:ext cx="11335264" cy="950217"/>
          </a:xfrm>
        </p:spPr>
        <p:txBody>
          <a:bodyPr>
            <a:noAutofit/>
          </a:bodyPr>
          <a:lstStyle/>
          <a:p>
            <a:pPr algn="ctr"/>
            <a:r>
              <a:rPr lang="pl-PL" sz="4000" b="1" dirty="0">
                <a:solidFill>
                  <a:schemeClr val="accent6">
                    <a:lumMod val="50000"/>
                  </a:schemeClr>
                </a:solidFill>
                <a:ea typeface="Verdana" panose="020B0604030504040204" pitchFamily="34" charset="0"/>
              </a:rPr>
              <a:t>Unieważnienie egzaminu przez PZE</a:t>
            </a:r>
          </a:p>
        </p:txBody>
      </p:sp>
      <p:sp>
        <p:nvSpPr>
          <p:cNvPr id="6" name="pole tekstowe 5"/>
          <p:cNvSpPr txBox="1"/>
          <p:nvPr/>
        </p:nvSpPr>
        <p:spPr>
          <a:xfrm>
            <a:off x="1064124" y="1280383"/>
            <a:ext cx="10333703" cy="512294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pl-PL" sz="2000" dirty="0"/>
              <a:t>Następuje w przypadku:</a:t>
            </a:r>
          </a:p>
          <a:p>
            <a:pPr marL="742950" lvl="1" indent="-285750" algn="just">
              <a:lnSpc>
                <a:spcPct val="150000"/>
              </a:lnSpc>
              <a:buFont typeface="Arial" panose="020B0604020202020204" pitchFamily="34" charset="0"/>
              <a:buChar char="•"/>
            </a:pPr>
            <a:r>
              <a:rPr lang="pl-PL" sz="2000" dirty="0"/>
              <a:t>niesamodzielnego rozwiązywania zadań przez absolwenta</a:t>
            </a:r>
          </a:p>
          <a:p>
            <a:pPr marL="742950" lvl="1" indent="-285750" algn="just">
              <a:lnSpc>
                <a:spcPct val="150000"/>
              </a:lnSpc>
              <a:buFont typeface="Arial" panose="020B0604020202020204" pitchFamily="34" charset="0"/>
              <a:buChar char="•"/>
            </a:pPr>
            <a:r>
              <a:rPr lang="pl-PL" sz="2000" dirty="0"/>
              <a:t>wniesienia lub korzystania przez absolwenta z urządzenia telekomunikacyjnego  albo  niedozwolonych  materiałów  lub  przyborów</a:t>
            </a:r>
          </a:p>
          <a:p>
            <a:pPr marL="742950" lvl="1" indent="-285750" algn="just">
              <a:lnSpc>
                <a:spcPct val="150000"/>
              </a:lnSpc>
              <a:buFont typeface="Arial" panose="020B0604020202020204" pitchFamily="34" charset="0"/>
              <a:buChar char="•"/>
            </a:pPr>
            <a:r>
              <a:rPr lang="pl-PL" sz="2000" dirty="0"/>
              <a:t>zakłócania przez absolwenta przebiegu egzaminu.</a:t>
            </a:r>
          </a:p>
          <a:p>
            <a:pPr marL="285750" indent="-285750" algn="just">
              <a:lnSpc>
                <a:spcPct val="150000"/>
              </a:lnSpc>
              <a:buFont typeface="Wingdings" panose="05000000000000000000" pitchFamily="2" charset="2"/>
              <a:buChar char="Ø"/>
            </a:pPr>
            <a:r>
              <a:rPr lang="pl-PL" sz="2000" dirty="0"/>
              <a:t>PZE przerywa i unieważnia danemu absolwentowi egzamin (na wniosek PZN), stosowną informację zamieszcza się w protokole przebiegu egzaminu.</a:t>
            </a:r>
          </a:p>
          <a:p>
            <a:pPr marL="285750" indent="-285750" algn="just">
              <a:lnSpc>
                <a:spcPct val="150000"/>
              </a:lnSpc>
              <a:buFont typeface="Wingdings" panose="05000000000000000000" pitchFamily="2" charset="2"/>
              <a:buChar char="Ø"/>
            </a:pPr>
            <a:r>
              <a:rPr lang="pl-PL" sz="2000" dirty="0"/>
              <a:t>Ten absolwent nie zdał egzaminu maturalnego i nie może przystąpić w tym samym roku do egzaminu maturalnego w terminie poprawkowym.</a:t>
            </a:r>
          </a:p>
          <a:p>
            <a:pPr marL="285750" indent="-285750" algn="just">
              <a:lnSpc>
                <a:spcPct val="150000"/>
              </a:lnSpc>
              <a:buFont typeface="Wingdings" panose="05000000000000000000" pitchFamily="2" charset="2"/>
              <a:buChar char="Ø"/>
            </a:pPr>
            <a:r>
              <a:rPr lang="pl-PL" sz="2000" dirty="0"/>
              <a:t>Unieważnienie egzaminu z jednego z przedmiotów nie stanowi przeszkody w przystępowaniu do egzaminów z pozostałych przedmiotów.</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420734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8164" y="353525"/>
            <a:ext cx="11001476" cy="958919"/>
          </a:xfrm>
        </p:spPr>
        <p:txBody>
          <a:bodyPr>
            <a:noAutofit/>
          </a:bodyPr>
          <a:lstStyle/>
          <a:p>
            <a:pPr algn="ctr"/>
            <a:r>
              <a:rPr lang="pl-PL" sz="4000" b="1" dirty="0">
                <a:solidFill>
                  <a:schemeClr val="accent6">
                    <a:lumMod val="50000"/>
                  </a:schemeClr>
                </a:solidFill>
                <a:ea typeface="Verdana" panose="020B0604030504040204" pitchFamily="34" charset="0"/>
              </a:rPr>
              <a:t>Zaginięcie przesyłki z materiałami egzaminacyjnymi</a:t>
            </a:r>
          </a:p>
        </p:txBody>
      </p:sp>
      <p:sp>
        <p:nvSpPr>
          <p:cNvPr id="6" name="pole tekstowe 5"/>
          <p:cNvSpPr txBox="1"/>
          <p:nvPr/>
        </p:nvSpPr>
        <p:spPr>
          <a:xfrm>
            <a:off x="756948" y="1672383"/>
            <a:ext cx="10923908" cy="3086871"/>
          </a:xfrm>
          <a:prstGeom prst="rect">
            <a:avLst/>
          </a:prstGeom>
          <a:noFill/>
        </p:spPr>
        <p:txBody>
          <a:bodyPr wrap="square" rtlCol="0">
            <a:spAutoFit/>
          </a:bodyPr>
          <a:lstStyle/>
          <a:p>
            <a:pPr marL="342900" indent="-342900" algn="just">
              <a:lnSpc>
                <a:spcPct val="200000"/>
              </a:lnSpc>
              <a:buFont typeface="+mj-lt"/>
              <a:buAutoNum type="arabicPeriod"/>
            </a:pPr>
            <a:r>
              <a:rPr lang="pl-PL" sz="2200" dirty="0"/>
              <a:t>PZE po stwierdzeniu zaginięcia przesyłki </a:t>
            </a:r>
            <a:r>
              <a:rPr lang="pl-PL" sz="2200" b="1" dirty="0"/>
              <a:t>powiadamia</a:t>
            </a:r>
            <a:r>
              <a:rPr lang="pl-PL" sz="2200" dirty="0"/>
              <a:t> o tym dyrektora OKE.</a:t>
            </a:r>
          </a:p>
          <a:p>
            <a:pPr marL="342900" indent="-342900" algn="just">
              <a:buFont typeface="+mj-lt"/>
              <a:buAutoNum type="arabicPeriod"/>
            </a:pPr>
            <a:r>
              <a:rPr lang="pl-PL" sz="2200" dirty="0"/>
              <a:t>Dyrektor </a:t>
            </a:r>
            <a:r>
              <a:rPr lang="pl-PL" sz="2200" b="1" dirty="0"/>
              <a:t>OKE</a:t>
            </a:r>
            <a:r>
              <a:rPr lang="pl-PL" sz="2200" dirty="0"/>
              <a:t> (po  konsultacji z CKE) podejmuje decyzję o </a:t>
            </a:r>
            <a:r>
              <a:rPr lang="pl-PL" sz="2200" b="1" dirty="0"/>
              <a:t>zawieszeniu egzaminu</a:t>
            </a:r>
            <a:r>
              <a:rPr lang="pl-PL" sz="2200" dirty="0"/>
              <a:t>, </a:t>
            </a:r>
            <a:br>
              <a:rPr lang="pl-PL" sz="2200" dirty="0"/>
            </a:br>
            <a:r>
              <a:rPr lang="pl-PL" sz="2200" dirty="0"/>
              <a:t>a dyrektor </a:t>
            </a:r>
            <a:r>
              <a:rPr lang="pl-PL" sz="2200" b="1" dirty="0"/>
              <a:t>CKE</a:t>
            </a:r>
            <a:r>
              <a:rPr lang="pl-PL" sz="2200" dirty="0"/>
              <a:t> ustala </a:t>
            </a:r>
            <a:r>
              <a:rPr lang="pl-PL" sz="2200" b="1" dirty="0"/>
              <a:t>nowy termin</a:t>
            </a:r>
            <a:r>
              <a:rPr lang="pl-PL" sz="2200" dirty="0"/>
              <a:t> egzaminu (w przypadku części ustnej egzaminu </a:t>
            </a:r>
            <a:br>
              <a:rPr lang="pl-PL" sz="2200" dirty="0"/>
            </a:br>
            <a:r>
              <a:rPr lang="pl-PL" sz="2200" dirty="0"/>
              <a:t>z języków obcych nowożytnych nowy termin egzaminu z danego przedmiotu może dotyczyć szkoły/szkół na terenie danej okręgowej komisji egzaminacyjnej).</a:t>
            </a:r>
          </a:p>
          <a:p>
            <a:pPr marL="342900" indent="-342900" algn="just">
              <a:lnSpc>
                <a:spcPct val="150000"/>
              </a:lnSpc>
              <a:buFont typeface="+mj-lt"/>
              <a:buAutoNum type="arabicPeriod"/>
            </a:pPr>
            <a:r>
              <a:rPr lang="pl-PL" sz="2200" dirty="0"/>
              <a:t>Nowy termin egzaminu CKE przekazuje do OKE, a OKE powiadamia o nim PZE.</a:t>
            </a:r>
          </a:p>
          <a:p>
            <a:pPr marL="342900" indent="-342900" algn="just">
              <a:lnSpc>
                <a:spcPct val="150000"/>
              </a:lnSpc>
              <a:buFont typeface="+mj-lt"/>
              <a:buAutoNum type="arabicPeriod"/>
            </a:pPr>
            <a:r>
              <a:rPr lang="pl-PL" sz="2200" dirty="0"/>
              <a:t>Zdający informację o terminie uzyskuje w szkole, w której przystępuje do egzaminu.</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4109195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62466" y="333195"/>
            <a:ext cx="11425879" cy="976583"/>
          </a:xfrm>
        </p:spPr>
        <p:txBody>
          <a:bodyPr>
            <a:noAutofit/>
          </a:bodyPr>
          <a:lstStyle/>
          <a:p>
            <a:pPr algn="ctr"/>
            <a:r>
              <a:rPr lang="pl-PL" sz="4000" b="1" dirty="0">
                <a:solidFill>
                  <a:schemeClr val="accent6">
                    <a:lumMod val="50000"/>
                  </a:schemeClr>
                </a:solidFill>
                <a:ea typeface="Verdana" panose="020B0604030504040204" pitchFamily="34" charset="0"/>
              </a:rPr>
              <a:t>Ujawnienie zadań egzaminacyjnych</a:t>
            </a:r>
          </a:p>
        </p:txBody>
      </p:sp>
      <p:sp>
        <p:nvSpPr>
          <p:cNvPr id="6" name="pole tekstowe 5"/>
          <p:cNvSpPr txBox="1"/>
          <p:nvPr/>
        </p:nvSpPr>
        <p:spPr>
          <a:xfrm>
            <a:off x="834954" y="2165021"/>
            <a:ext cx="10532129" cy="2338076"/>
          </a:xfrm>
          <a:prstGeom prst="rect">
            <a:avLst/>
          </a:prstGeom>
          <a:noFill/>
        </p:spPr>
        <p:txBody>
          <a:bodyPr wrap="square" rtlCol="0">
            <a:spAutoFit/>
          </a:bodyPr>
          <a:lstStyle/>
          <a:p>
            <a:pPr marL="342900" indent="-342900" algn="just">
              <a:buFont typeface="+mj-lt"/>
              <a:buAutoNum type="arabicPeriod"/>
            </a:pPr>
            <a:r>
              <a:rPr lang="pl-PL" sz="2300" dirty="0"/>
              <a:t>W przypadku nieprawnego ujawnienia zadań lub arkuszy egzaminacyjnych decyzję co do dalszego postępowania podejmuje dyrektor CKE.</a:t>
            </a:r>
          </a:p>
          <a:p>
            <a:pPr marL="342900" indent="-342900" algn="just">
              <a:lnSpc>
                <a:spcPct val="150000"/>
              </a:lnSpc>
              <a:buFont typeface="+mj-lt"/>
              <a:buAutoNum type="arabicPeriod"/>
            </a:pPr>
            <a:r>
              <a:rPr lang="pl-PL" sz="2300" dirty="0"/>
              <a:t>Dyrektor CKE ustala nowy termin egzaminu.</a:t>
            </a:r>
          </a:p>
          <a:p>
            <a:pPr marL="342900" indent="-342900" algn="just">
              <a:lnSpc>
                <a:spcPct val="150000"/>
              </a:lnSpc>
              <a:buFont typeface="+mj-lt"/>
              <a:buAutoNum type="arabicPeriod"/>
            </a:pPr>
            <a:r>
              <a:rPr lang="pl-PL" sz="2300" dirty="0"/>
              <a:t>Nowy termin egzaminu CKE przekazuje do OKE, a OKE powiadamia o nim PZE.</a:t>
            </a:r>
          </a:p>
          <a:p>
            <a:pPr marL="342900" indent="-342900" algn="just">
              <a:lnSpc>
                <a:spcPct val="150000"/>
              </a:lnSpc>
              <a:buFont typeface="+mj-lt"/>
              <a:buAutoNum type="arabicPeriod"/>
            </a:pPr>
            <a:r>
              <a:rPr lang="pl-PL" sz="2300" dirty="0"/>
              <a:t>Zdający informację o terminie uzyskuje w szkole, w której przystępuje do egzaminu.</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3023983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62131" y="259597"/>
            <a:ext cx="9914466" cy="1032387"/>
          </a:xfrm>
        </p:spPr>
        <p:txBody>
          <a:bodyPr>
            <a:noAutofit/>
          </a:bodyPr>
          <a:lstStyle/>
          <a:p>
            <a:pPr algn="ctr"/>
            <a:r>
              <a:rPr lang="pl-PL" sz="4000" b="1" dirty="0">
                <a:solidFill>
                  <a:schemeClr val="accent6">
                    <a:lumMod val="50000"/>
                  </a:schemeClr>
                </a:solidFill>
                <a:ea typeface="Verdana" panose="020B0604030504040204" pitchFamily="34" charset="0"/>
              </a:rPr>
              <a:t>Usterki w arkuszach egzaminacyjnych</a:t>
            </a:r>
          </a:p>
        </p:txBody>
      </p:sp>
      <p:sp>
        <p:nvSpPr>
          <p:cNvPr id="6" name="pole tekstowe 5"/>
          <p:cNvSpPr txBox="1"/>
          <p:nvPr/>
        </p:nvSpPr>
        <p:spPr>
          <a:xfrm>
            <a:off x="962131" y="1540462"/>
            <a:ext cx="10540649" cy="3277820"/>
          </a:xfrm>
          <a:prstGeom prst="rect">
            <a:avLst/>
          </a:prstGeom>
          <a:noFill/>
        </p:spPr>
        <p:txBody>
          <a:bodyPr wrap="square" rtlCol="0">
            <a:spAutoFit/>
          </a:bodyPr>
          <a:lstStyle/>
          <a:p>
            <a:pPr marL="342900" indent="-342900" algn="just">
              <a:spcAft>
                <a:spcPts val="600"/>
              </a:spcAft>
              <a:buFont typeface="+mj-lt"/>
              <a:buAutoNum type="arabicPeriod"/>
            </a:pPr>
            <a:r>
              <a:rPr lang="pl-PL" sz="2400" dirty="0"/>
              <a:t>Braki stron lub inne usterki w arkuszach egzaminacyjnych PZN odnotowuje </a:t>
            </a:r>
            <a:br>
              <a:rPr lang="pl-PL" sz="2400" dirty="0"/>
            </a:br>
            <a:r>
              <a:rPr lang="pl-PL" sz="2400" dirty="0"/>
              <a:t>w protokole przebiegu egzaminu i zgłasza do PZE konieczność wykorzystania rezerwowych arkuszy.</a:t>
            </a:r>
          </a:p>
          <a:p>
            <a:pPr marL="342900" indent="-342900" algn="just">
              <a:spcAft>
                <a:spcPts val="600"/>
              </a:spcAft>
              <a:buFont typeface="+mj-lt"/>
              <a:buAutoNum type="arabicPeriod"/>
            </a:pPr>
            <a:r>
              <a:rPr lang="pl-PL" sz="2400" dirty="0"/>
              <a:t>Jeśli zabraknie rezerwowych arkuszy, PZE powiadamia o tym dyrektora OKE, który podejmuje dalsze kroki. Zdający czekają na decyzję, pozostając w sali.</a:t>
            </a:r>
          </a:p>
          <a:p>
            <a:pPr marL="342900" indent="-342900" algn="just">
              <a:spcAft>
                <a:spcPts val="600"/>
              </a:spcAft>
              <a:buFont typeface="+mj-lt"/>
              <a:buAutoNum type="arabicPeriod"/>
            </a:pPr>
            <a:r>
              <a:rPr lang="pl-PL" sz="2400" b="1" dirty="0"/>
              <a:t>Nie wykonuje się </a:t>
            </a:r>
            <a:r>
              <a:rPr lang="pl-PL" sz="2400" dirty="0"/>
              <a:t>kserokopii arkuszy egzaminacyjnych.</a:t>
            </a:r>
          </a:p>
          <a:p>
            <a:pPr marL="342900" indent="-342900" algn="just">
              <a:buFont typeface="+mj-lt"/>
              <a:buAutoNum type="arabicPeriod"/>
            </a:pPr>
            <a:r>
              <a:rPr lang="pl-PL" sz="2400" dirty="0"/>
              <a:t>Decyzję o dalszym przebiegu egzaminu OKE przekazuje PZE telefonicznie,</a:t>
            </a:r>
            <a:br>
              <a:rPr lang="pl-PL" sz="2400" dirty="0"/>
            </a:br>
            <a:r>
              <a:rPr lang="pl-PL" sz="2400" dirty="0"/>
              <a:t>e-mailem lub faksem.</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3379650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48852" y="528062"/>
            <a:ext cx="10599173" cy="838287"/>
          </a:xfrm>
        </p:spPr>
        <p:txBody>
          <a:bodyPr>
            <a:noAutofit/>
          </a:bodyPr>
          <a:lstStyle/>
          <a:p>
            <a:pPr algn="ctr"/>
            <a:r>
              <a:rPr lang="pl-PL" sz="4000" b="1" dirty="0">
                <a:solidFill>
                  <a:schemeClr val="accent6">
                    <a:lumMod val="50000"/>
                  </a:schemeClr>
                </a:solidFill>
                <a:ea typeface="Verdana" panose="020B0604030504040204" pitchFamily="34" charset="0"/>
              </a:rPr>
              <a:t>Zagrożenie lub zakłócenie przebiegu egzaminu</a:t>
            </a:r>
          </a:p>
        </p:txBody>
      </p:sp>
      <p:sp>
        <p:nvSpPr>
          <p:cNvPr id="6" name="pole tekstowe 5"/>
          <p:cNvSpPr txBox="1"/>
          <p:nvPr/>
        </p:nvSpPr>
        <p:spPr>
          <a:xfrm>
            <a:off x="748852" y="1952187"/>
            <a:ext cx="10496586" cy="3816429"/>
          </a:xfrm>
          <a:prstGeom prst="rect">
            <a:avLst/>
          </a:prstGeom>
          <a:solidFill>
            <a:schemeClr val="accent6">
              <a:lumMod val="20000"/>
              <a:lumOff val="80000"/>
            </a:schemeClr>
          </a:solidFill>
        </p:spPr>
        <p:txBody>
          <a:bodyPr wrap="square" rtlCol="0">
            <a:spAutoFit/>
          </a:bodyPr>
          <a:lstStyle/>
          <a:p>
            <a:pPr marL="342900" indent="-342900" algn="just">
              <a:buFont typeface="+mj-lt"/>
              <a:buAutoNum type="arabicPeriod"/>
            </a:pPr>
            <a:r>
              <a:rPr lang="pl-PL" sz="2200" dirty="0"/>
              <a:t>PZN zawiesza lub przerywa egzamin i powiadamia dyrektora OKE (ewentualnie odpowiednie służby).</a:t>
            </a:r>
          </a:p>
          <a:p>
            <a:pPr marL="342900" indent="-342900" algn="just">
              <a:buFont typeface="+mj-lt"/>
              <a:buAutoNum type="arabicPeriod"/>
            </a:pPr>
            <a:r>
              <a:rPr lang="pl-PL" sz="2200" dirty="0"/>
              <a:t>Dyrektor OKE w porozumieniu z CKE podejmuje decyzję o dalszym przebiegu egzaminu.</a:t>
            </a:r>
          </a:p>
          <a:p>
            <a:pPr marL="342900" indent="-342900" algn="just">
              <a:buFont typeface="+mj-lt"/>
              <a:buAutoNum type="arabicPeriod"/>
            </a:pPr>
            <a:r>
              <a:rPr lang="pl-PL" sz="2200" dirty="0"/>
              <a:t>Decyzję o dalszym przebiegu egzaminu OKE przekazuje PZE telefonicznie, e-mailem lub faksem.</a:t>
            </a:r>
          </a:p>
          <a:p>
            <a:pPr marL="342900" indent="-342900">
              <a:buFont typeface="+mj-lt"/>
              <a:buAutoNum type="arabicPeriod"/>
            </a:pPr>
            <a:r>
              <a:rPr lang="pl-PL" sz="2200" dirty="0"/>
              <a:t>PZE może zawiesić egzamin w oczekiwaniu na przybycie wszystkich zdających z uwagi na trudności komunikacyjne lub sytuację pogodową) – o sytuacji powiadamia dyrektora OKE (obowiązują pkt 2. i 3.).</a:t>
            </a:r>
          </a:p>
          <a:p>
            <a:pPr marL="342900" indent="-342900" algn="just">
              <a:buFont typeface="+mj-lt"/>
              <a:buAutoNum type="arabicPeriod"/>
            </a:pPr>
            <a:r>
              <a:rPr lang="pl-PL" sz="2200" dirty="0"/>
              <a:t>Jeśli powyższa sytuacja dotyczy części ustnej egzaminu maturalnego, PZE uzgadnia ze zdającymi, którzy mieli problemy z dotarciem na egzamin, dogodny dla nich nowy termin egzaminu, o sytuacji powiadamia dyrektora OKE.</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38</a:t>
            </a:fld>
            <a:endParaRPr lang="en-US" dirty="0"/>
          </a:p>
        </p:txBody>
      </p:sp>
    </p:spTree>
    <p:extLst>
      <p:ext uri="{BB962C8B-B14F-4D97-AF65-F5344CB8AC3E}">
        <p14:creationId xmlns:p14="http://schemas.microsoft.com/office/powerpoint/2010/main" val="1479281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24466" y="206477"/>
            <a:ext cx="11729882" cy="973210"/>
          </a:xfrm>
        </p:spPr>
        <p:txBody>
          <a:bodyPr>
            <a:noAutofit/>
          </a:bodyPr>
          <a:lstStyle/>
          <a:p>
            <a:pPr algn="ctr"/>
            <a:r>
              <a:rPr lang="pl-PL" sz="4000" b="1" spc="-100" dirty="0">
                <a:solidFill>
                  <a:schemeClr val="accent6">
                    <a:lumMod val="50000"/>
                  </a:schemeClr>
                </a:solidFill>
                <a:ea typeface="Verdana" panose="020B0604030504040204" pitchFamily="34" charset="0"/>
              </a:rPr>
              <a:t>Przerwanie egzaminu z przyczyn losowych lub zdrowotnych</a:t>
            </a:r>
          </a:p>
        </p:txBody>
      </p:sp>
      <p:sp>
        <p:nvSpPr>
          <p:cNvPr id="6" name="pole tekstowe 5"/>
          <p:cNvSpPr txBox="1"/>
          <p:nvPr/>
        </p:nvSpPr>
        <p:spPr>
          <a:xfrm>
            <a:off x="862129" y="1443841"/>
            <a:ext cx="10654556" cy="3970318"/>
          </a:xfrm>
          <a:prstGeom prst="rect">
            <a:avLst/>
          </a:prstGeom>
          <a:solidFill>
            <a:schemeClr val="accent6">
              <a:lumMod val="20000"/>
              <a:lumOff val="80000"/>
            </a:schemeClr>
          </a:solidFill>
        </p:spPr>
        <p:txBody>
          <a:bodyPr wrap="square" rtlCol="0">
            <a:spAutoFit/>
          </a:bodyPr>
          <a:lstStyle/>
          <a:p>
            <a:pPr marL="342900" indent="-342900" algn="just">
              <a:buFont typeface="+mj-lt"/>
              <a:buAutoNum type="arabicPeriod"/>
            </a:pPr>
            <a:r>
              <a:rPr lang="pl-PL" sz="2100" dirty="0"/>
              <a:t>Przed egzaminem należy upewnić się, że wszyscy zdający czują się dobrze i mogą przystąpić do egzaminu.</a:t>
            </a:r>
          </a:p>
          <a:p>
            <a:pPr marL="342900" indent="-342900" algn="just">
              <a:buFont typeface="+mj-lt"/>
              <a:buAutoNum type="arabicPeriod"/>
            </a:pPr>
            <a:r>
              <a:rPr lang="pl-PL" sz="2100" dirty="0"/>
              <a:t>Przerwanie egzaminu z przyczyn zdrowotnych nie uprawnia automatycznie </a:t>
            </a:r>
            <a:br>
              <a:rPr lang="pl-PL" sz="2100" dirty="0"/>
            </a:br>
            <a:r>
              <a:rPr lang="pl-PL" sz="2100" dirty="0"/>
              <a:t>do przystąpienia do egzaminu w terminie dodatkowym.</a:t>
            </a:r>
          </a:p>
          <a:p>
            <a:pPr marL="342900" indent="-342900" algn="just">
              <a:buFont typeface="+mj-lt"/>
              <a:buAutoNum type="arabicPeriod"/>
            </a:pPr>
            <a:r>
              <a:rPr lang="pl-PL" sz="2100" dirty="0"/>
              <a:t>W przypadku przerwania egzaminu PZE organizuje pomoc.</a:t>
            </a:r>
          </a:p>
          <a:p>
            <a:pPr marL="342900" indent="-342900" algn="just">
              <a:buFont typeface="+mj-lt"/>
              <a:buAutoNum type="arabicPeriod"/>
            </a:pPr>
            <a:r>
              <a:rPr lang="pl-PL" sz="2100" dirty="0"/>
              <a:t>Zdający może kontynuować egzamin, PZE rejestruje czas  przerwania egzaminu, zdającemu nie przedłuża się czasu trwania egzaminu.</a:t>
            </a:r>
          </a:p>
          <a:p>
            <a:pPr marL="342900" indent="-342900" algn="just">
              <a:buFont typeface="+mj-lt"/>
              <a:buAutoNum type="arabicPeriod"/>
            </a:pPr>
            <a:r>
              <a:rPr lang="pl-PL" sz="2100" dirty="0"/>
              <a:t>Jeśli zdający nie jest w stanie kontynuować egzaminu:</a:t>
            </a:r>
          </a:p>
          <a:p>
            <a:pPr marL="800100" lvl="1" indent="-342900" algn="just">
              <a:buFont typeface="Arial" pitchFamily="34" charset="0"/>
              <a:buChar char="•"/>
            </a:pPr>
            <a:r>
              <a:rPr lang="pl-PL" sz="2100" dirty="0"/>
              <a:t>zespół przedmiotowy przyznaje punkty za wypowiedź zgodnie </a:t>
            </a:r>
            <a:br>
              <a:rPr lang="pl-PL" sz="2100" dirty="0"/>
            </a:br>
            <a:r>
              <a:rPr lang="pl-PL" sz="2100" dirty="0"/>
              <a:t>z obowiązującymi zasadami (egzamin ustny)</a:t>
            </a:r>
          </a:p>
          <a:p>
            <a:pPr marL="800100" lvl="1" indent="-342900" algn="just">
              <a:buFont typeface="Arial" pitchFamily="34" charset="0"/>
              <a:buChar char="•"/>
            </a:pPr>
            <a:r>
              <a:rPr lang="pl-PL" sz="2100" dirty="0"/>
              <a:t>PZN odbiera jego pracę i po zakończeniu egzaminu pakuje do oddzielnej koperty, którą dołącza do protokołu zbiorczego (egzamin pisemny).</a:t>
            </a:r>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487821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1480107"/>
            <a:ext cx="1763712" cy="174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2" name="Tytuł 1"/>
          <p:cNvSpPr>
            <a:spLocks noGrp="1"/>
          </p:cNvSpPr>
          <p:nvPr>
            <p:ph type="title"/>
          </p:nvPr>
        </p:nvSpPr>
        <p:spPr>
          <a:xfrm>
            <a:off x="769938" y="0"/>
            <a:ext cx="10515600" cy="1325563"/>
          </a:xfrm>
        </p:spPr>
        <p:txBody>
          <a:bodyPr/>
          <a:lstStyle/>
          <a:p>
            <a:pPr algn="ctr" eaLnBrk="1" hangingPunct="1">
              <a:defRPr/>
            </a:pPr>
            <a:r>
              <a:rPr lang="pl-PL" altLang="pl-PL" sz="4000" b="1" dirty="0">
                <a:solidFill>
                  <a:schemeClr val="accent6">
                    <a:lumMod val="50000"/>
                  </a:schemeClr>
                </a:solidFill>
              </a:rPr>
              <a:t>Odbiór przesyłek z materiałami egzaminacyjnymi</a:t>
            </a:r>
          </a:p>
        </p:txBody>
      </p:sp>
      <p:sp>
        <p:nvSpPr>
          <p:cNvPr id="16388" name="Symbol zastępczy zawartości 2"/>
          <p:cNvSpPr>
            <a:spLocks noGrp="1"/>
          </p:cNvSpPr>
          <p:nvPr>
            <p:ph idx="1"/>
          </p:nvPr>
        </p:nvSpPr>
        <p:spPr>
          <a:xfrm>
            <a:off x="769938" y="1427163"/>
            <a:ext cx="9517062" cy="4641850"/>
          </a:xfrm>
        </p:spPr>
        <p:txBody>
          <a:bodyPr/>
          <a:lstStyle/>
          <a:p>
            <a:pPr marL="0" indent="0" algn="just">
              <a:spcBef>
                <a:spcPts val="1200"/>
              </a:spcBef>
              <a:buNone/>
            </a:pPr>
            <a:r>
              <a:rPr lang="pl-PL" altLang="pl-PL" sz="1800" dirty="0"/>
              <a:t>Przesyłkę z materiałami egzaminacyjnymi odbiera dyrektor szkoły (nazwisko dyrektora jest na druku przewozowym) albo upoważniony przez niego członek zespołu egzaminacyjnego,</a:t>
            </a:r>
            <a:r>
              <a:rPr lang="pl-PL" sz="1800" dirty="0"/>
              <a:t> </a:t>
            </a:r>
            <a:r>
              <a:rPr lang="pl-PL" sz="1800" dirty="0">
                <a:solidFill>
                  <a:srgbClr val="FF0000"/>
                </a:solidFill>
              </a:rPr>
              <a:t>przestrzegając wskazań określonych w </a:t>
            </a:r>
            <a:r>
              <a:rPr lang="pl-PL" sz="1800" i="1" dirty="0">
                <a:solidFill>
                  <a:srgbClr val="FF0000"/>
                </a:solidFill>
              </a:rPr>
              <a:t>Wytycznych</a:t>
            </a:r>
            <a:r>
              <a:rPr lang="pl-PL" sz="1800" dirty="0">
                <a:solidFill>
                  <a:srgbClr val="FF0000"/>
                </a:solidFill>
              </a:rPr>
              <a:t>.</a:t>
            </a:r>
            <a:endParaRPr lang="pl-PL" altLang="pl-PL" sz="1800" dirty="0">
              <a:solidFill>
                <a:srgbClr val="FF0000"/>
              </a:solidFill>
            </a:endParaRPr>
          </a:p>
          <a:p>
            <a:pPr marL="0" indent="0" algn="just">
              <a:spcBef>
                <a:spcPts val="1200"/>
              </a:spcBef>
              <a:buFont typeface="Arial" panose="020B0604020202020204" pitchFamily="34" charset="0"/>
              <a:buNone/>
            </a:pPr>
            <a:r>
              <a:rPr lang="pl-PL" altLang="pl-PL" sz="1800" dirty="0"/>
              <a:t>Podczas doręczania przesyłek adresat kwituje odbiór przesyłki na urządzeniu mobilnym lub poprzez wpisanie daty i godziny doręczenia przesyłki oraz naniesienia czytelnego podpisu na karcie doręczeń. Kurier każdorazowo dokonuje weryfikacji adresata na podstawie dokumentu tożsamości ze zdjęciem.</a:t>
            </a:r>
          </a:p>
          <a:p>
            <a:pPr marL="0" indent="0" algn="just">
              <a:spcBef>
                <a:spcPts val="1200"/>
              </a:spcBef>
              <a:buNone/>
            </a:pPr>
            <a:r>
              <a:rPr lang="pl-PL" altLang="pl-PL" sz="1800" dirty="0"/>
              <a:t>W przypadku jeśli osoba odbierająca przesyłkę w szkole odmówi złożenia podpisu na urządzeniu mobilnym lub na karcie doręczeń kurier powinien:</a:t>
            </a:r>
          </a:p>
          <a:p>
            <a:pPr marL="0" indent="0" algn="just">
              <a:spcBef>
                <a:spcPts val="1200"/>
              </a:spcBef>
              <a:buNone/>
            </a:pPr>
            <a:r>
              <a:rPr lang="pl-PL" altLang="pl-PL" sz="1800" dirty="0"/>
              <a:t>- dokonać weryfikacji, czy dana osoba jest uprawniona do odbioru przesyłki – adresat/odbiorca okazują z bezpiecznej odległości dokument potwierdzający ich tożsamość. Osoba doręczająca przesyłkę nie pobiera do ręki dokumentu tożsamości.</a:t>
            </a:r>
          </a:p>
          <a:p>
            <a:pPr marL="0" indent="0" algn="just">
              <a:spcBef>
                <a:spcPts val="1200"/>
              </a:spcBef>
              <a:buNone/>
            </a:pPr>
            <a:r>
              <a:rPr lang="pl-PL" altLang="pl-PL" sz="1800" dirty="0"/>
              <a:t>- w polu przeznaczonym na złożenie czytelnego podpisu pracownik wpisuje oznaczenie rodzaju dokumentu potwierdzającego tożsamość (DO – dowód osobisty, PS – paszport, PJ – prawo jazdy), 4 ostanie cyfry numeru weryfikowanego dokumentu, w sposób czytelny - imię  i nazwisko osoby odbierającej oraz hasło: „ODMOWA PODPISU” .</a:t>
            </a:r>
          </a:p>
        </p:txBody>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ole tekstowe 5"/>
          <p:cNvSpPr txBox="1"/>
          <p:nvPr/>
        </p:nvSpPr>
        <p:spPr>
          <a:xfrm>
            <a:off x="820913" y="1764589"/>
            <a:ext cx="10327591" cy="4154984"/>
          </a:xfrm>
          <a:prstGeom prst="rect">
            <a:avLst/>
          </a:prstGeom>
          <a:solidFill>
            <a:schemeClr val="accent6">
              <a:lumMod val="20000"/>
              <a:lumOff val="80000"/>
            </a:schemeClr>
          </a:solidFill>
        </p:spPr>
        <p:txBody>
          <a:bodyPr wrap="square" rtlCol="0">
            <a:spAutoFit/>
          </a:bodyPr>
          <a:lstStyle/>
          <a:p>
            <a:pPr marL="342900" indent="-342900" algn="just">
              <a:lnSpc>
                <a:spcPct val="150000"/>
              </a:lnSpc>
              <a:buFont typeface="+mj-lt"/>
              <a:buAutoNum type="arabicPeriod" startAt="6"/>
            </a:pPr>
            <a:r>
              <a:rPr lang="pl-PL" sz="2200" dirty="0" err="1"/>
              <a:t>PZE</a:t>
            </a:r>
            <a:r>
              <a:rPr lang="pl-PL" sz="2200" dirty="0"/>
              <a:t> informuje o zaistniałej sytuacji dyrektora  </a:t>
            </a:r>
            <a:r>
              <a:rPr lang="pl-PL" sz="2200" dirty="0" err="1"/>
              <a:t>OKE</a:t>
            </a:r>
            <a:r>
              <a:rPr lang="pl-PL" sz="2200" dirty="0"/>
              <a:t>, który podejmuje decyzję o:</a:t>
            </a:r>
          </a:p>
          <a:p>
            <a:pPr marL="800100" lvl="1" indent="-342900" algn="just">
              <a:lnSpc>
                <a:spcPct val="150000"/>
              </a:lnSpc>
              <a:buFont typeface="Arial" pitchFamily="34" charset="0"/>
              <a:buChar char="•"/>
            </a:pPr>
            <a:r>
              <a:rPr lang="pl-PL" sz="2200" dirty="0"/>
              <a:t>ustaleniu wyniku na podstawie liczby punktów przyznanych przez zespół przedmiotowy,</a:t>
            </a:r>
          </a:p>
          <a:p>
            <a:pPr marL="800100" lvl="1" indent="-342900" algn="just">
              <a:lnSpc>
                <a:spcPct val="150000"/>
              </a:lnSpc>
              <a:buFont typeface="Arial" pitchFamily="34" charset="0"/>
              <a:buChar char="•"/>
            </a:pPr>
            <a:r>
              <a:rPr lang="pl-PL" sz="2200" dirty="0"/>
              <a:t>skierowaniu pracy zdającego do oceny przez egzaminatora,</a:t>
            </a:r>
          </a:p>
          <a:p>
            <a:pPr marL="800100" lvl="1" indent="-342900" algn="just">
              <a:lnSpc>
                <a:spcPct val="150000"/>
              </a:lnSpc>
              <a:buFont typeface="Arial" pitchFamily="34" charset="0"/>
              <a:buChar char="•"/>
            </a:pPr>
            <a:r>
              <a:rPr lang="pl-PL" sz="2200" dirty="0"/>
              <a:t>przyznaniu zdającemu prawa do przystąpienia do egzaminu w terminie dodatkowym, po przedstawieniu przez zdającego lub jego rodziców udokumentowanego wniosku w tej sprawie.</a:t>
            </a:r>
          </a:p>
          <a:p>
            <a:pPr marL="342900" indent="-342900" algn="just">
              <a:lnSpc>
                <a:spcPct val="150000"/>
              </a:lnSpc>
              <a:buFont typeface="+mj-lt"/>
              <a:buAutoNum type="arabicPeriod" startAt="6"/>
            </a:pPr>
            <a:endParaRPr lang="pl-PL" sz="2200" dirty="0"/>
          </a:p>
        </p:txBody>
      </p:sp>
      <p:sp>
        <p:nvSpPr>
          <p:cNvPr id="3" name="Symbol zastępczy numeru slajdu 2"/>
          <p:cNvSpPr>
            <a:spLocks noGrp="1"/>
          </p:cNvSpPr>
          <p:nvPr>
            <p:ph type="sldNum" sz="quarter" idx="4294967295"/>
          </p:nvPr>
        </p:nvSpPr>
        <p:spPr>
          <a:xfrm>
            <a:off x="10849187" y="6504475"/>
            <a:ext cx="1097280" cy="228600"/>
          </a:xfrm>
          <a:prstGeom prst="rect">
            <a:avLst/>
          </a:prstGeom>
        </p:spPr>
        <p:txBody>
          <a:bodyPr/>
          <a:lstStyle/>
          <a:p>
            <a:fld id="{D57F1E4F-1CFF-5643-939E-217C01CDF565}" type="slidenum">
              <a:rPr lang="en-US" smtClean="0"/>
              <a:pPr/>
              <a:t>40</a:t>
            </a:fld>
            <a:endParaRPr lang="en-US" dirty="0"/>
          </a:p>
        </p:txBody>
      </p:sp>
      <p:sp>
        <p:nvSpPr>
          <p:cNvPr id="7" name="Tytuł 1"/>
          <p:cNvSpPr>
            <a:spLocks noGrp="1"/>
          </p:cNvSpPr>
          <p:nvPr>
            <p:ph type="title"/>
          </p:nvPr>
        </p:nvSpPr>
        <p:spPr>
          <a:xfrm>
            <a:off x="324466" y="206477"/>
            <a:ext cx="11729882" cy="973210"/>
          </a:xfrm>
        </p:spPr>
        <p:txBody>
          <a:bodyPr>
            <a:noAutofit/>
          </a:bodyPr>
          <a:lstStyle/>
          <a:p>
            <a:pPr algn="ctr"/>
            <a:r>
              <a:rPr lang="pl-PL" sz="4000" b="1" spc="-100" dirty="0">
                <a:solidFill>
                  <a:schemeClr val="accent6">
                    <a:lumMod val="50000"/>
                  </a:schemeClr>
                </a:solidFill>
                <a:ea typeface="Verdana" panose="020B0604030504040204" pitchFamily="34" charset="0"/>
              </a:rPr>
              <a:t>Przerwanie egzaminu z przyczyn losowych lub zdrowotnych</a:t>
            </a:r>
            <a:endParaRPr lang="pl-PL" sz="4000" dirty="0">
              <a:ea typeface="Verdana" panose="020B0604030504040204" pitchFamily="34" charset="0"/>
            </a:endParaRPr>
          </a:p>
        </p:txBody>
      </p:sp>
    </p:spTree>
    <p:extLst>
      <p:ext uri="{BB962C8B-B14F-4D97-AF65-F5344CB8AC3E}">
        <p14:creationId xmlns:p14="http://schemas.microsoft.com/office/powerpoint/2010/main" val="1397598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832716" y="924550"/>
            <a:ext cx="8526568" cy="2504450"/>
          </a:xfrm>
        </p:spPr>
        <p:txBody>
          <a:bodyPr>
            <a:noAutofit/>
          </a:bodyPr>
          <a:lstStyle/>
          <a:p>
            <a:pPr algn="ctr"/>
            <a:r>
              <a:rPr lang="pl-PL" sz="5400" b="1" dirty="0">
                <a:solidFill>
                  <a:schemeClr val="accent6">
                    <a:lumMod val="50000"/>
                  </a:schemeClr>
                </a:solidFill>
              </a:rPr>
              <a:t>Dodatkowe informacje do wykorzystania</a:t>
            </a:r>
          </a:p>
        </p:txBody>
      </p:sp>
    </p:spTree>
    <p:extLst>
      <p:ext uri="{BB962C8B-B14F-4D97-AF65-F5344CB8AC3E}">
        <p14:creationId xmlns:p14="http://schemas.microsoft.com/office/powerpoint/2010/main" val="4255578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4400" y="84775"/>
            <a:ext cx="10396151" cy="821158"/>
          </a:xfrm>
        </p:spPr>
        <p:txBody>
          <a:bodyPr>
            <a:normAutofit/>
          </a:bodyPr>
          <a:lstStyle/>
          <a:p>
            <a:pPr algn="ctr"/>
            <a:r>
              <a:rPr lang="pl-PL" sz="4000" b="1" dirty="0">
                <a:solidFill>
                  <a:schemeClr val="accent6">
                    <a:lumMod val="50000"/>
                  </a:schemeClr>
                </a:solidFill>
              </a:rPr>
              <a:t>Materiały o egzaminie maturalnym na stronie CKE</a:t>
            </a:r>
          </a:p>
        </p:txBody>
      </p:sp>
      <p:sp>
        <p:nvSpPr>
          <p:cNvPr id="3" name="Symbol zastępczy numeru slajdu 2"/>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42</a:t>
            </a:fld>
            <a:endParaRPr lang="en-US" dirty="0"/>
          </a:p>
        </p:txBody>
      </p:sp>
      <p:grpSp>
        <p:nvGrpSpPr>
          <p:cNvPr id="5" name="Grupa 4"/>
          <p:cNvGrpSpPr/>
          <p:nvPr/>
        </p:nvGrpSpPr>
        <p:grpSpPr>
          <a:xfrm>
            <a:off x="1030615" y="1045567"/>
            <a:ext cx="10163720" cy="5467375"/>
            <a:chOff x="1297891" y="1045567"/>
            <a:chExt cx="10163720" cy="5467375"/>
          </a:xfrm>
        </p:grpSpPr>
        <p:pic>
          <p:nvPicPr>
            <p:cNvPr id="6" name="Obraz 5"/>
            <p:cNvPicPr>
              <a:picLocks noChangeAspect="1"/>
            </p:cNvPicPr>
            <p:nvPr/>
          </p:nvPicPr>
          <p:blipFill rotWithShape="1">
            <a:blip r:embed="rId2"/>
            <a:srcRect b="17118"/>
            <a:stretch/>
          </p:blipFill>
          <p:spPr>
            <a:xfrm>
              <a:off x="1297891" y="1045567"/>
              <a:ext cx="10163720" cy="5467375"/>
            </a:xfrm>
            <a:prstGeom prst="rect">
              <a:avLst/>
            </a:prstGeom>
          </p:spPr>
        </p:pic>
        <p:pic>
          <p:nvPicPr>
            <p:cNvPr id="4" name="Obraz 3"/>
            <p:cNvPicPr>
              <a:picLocks noChangeAspect="1"/>
            </p:cNvPicPr>
            <p:nvPr/>
          </p:nvPicPr>
          <p:blipFill>
            <a:blip r:embed="rId3"/>
            <a:stretch>
              <a:fillRect/>
            </a:stretch>
          </p:blipFill>
          <p:spPr>
            <a:xfrm>
              <a:off x="3859672" y="2720572"/>
              <a:ext cx="7601939" cy="3792370"/>
            </a:xfrm>
            <a:prstGeom prst="rect">
              <a:avLst/>
            </a:prstGeom>
          </p:spPr>
        </p:pic>
      </p:grpSp>
    </p:spTree>
    <p:extLst>
      <p:ext uri="{BB962C8B-B14F-4D97-AF65-F5344CB8AC3E}">
        <p14:creationId xmlns:p14="http://schemas.microsoft.com/office/powerpoint/2010/main" val="3670860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70703" y="249532"/>
            <a:ext cx="11195222" cy="689848"/>
          </a:xfrm>
        </p:spPr>
        <p:txBody>
          <a:bodyPr>
            <a:normAutofit fontScale="90000"/>
          </a:bodyPr>
          <a:lstStyle/>
          <a:p>
            <a:pPr algn="ctr"/>
            <a:r>
              <a:rPr lang="pl-PL" b="1" dirty="0">
                <a:solidFill>
                  <a:schemeClr val="accent6">
                    <a:lumMod val="50000"/>
                  </a:schemeClr>
                </a:solidFill>
              </a:rPr>
              <a:t>Materiały o egzaminie maturalnym na stronie CKE</a:t>
            </a:r>
          </a:p>
        </p:txBody>
      </p:sp>
      <p:pic>
        <p:nvPicPr>
          <p:cNvPr id="5"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1987" y="1331383"/>
            <a:ext cx="9144000" cy="4778428"/>
          </a:xfrm>
        </p:spPr>
      </p:pic>
      <p:sp>
        <p:nvSpPr>
          <p:cNvPr id="3" name="Symbol zastępczy numeru slajdu 2"/>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43</a:t>
            </a:fld>
            <a:endParaRPr lang="en-US" dirty="0"/>
          </a:p>
        </p:txBody>
      </p:sp>
    </p:spTree>
    <p:extLst>
      <p:ext uri="{BB962C8B-B14F-4D97-AF65-F5344CB8AC3E}">
        <p14:creationId xmlns:p14="http://schemas.microsoft.com/office/powerpoint/2010/main" val="451838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656333" y="117760"/>
            <a:ext cx="10399074" cy="618186"/>
          </a:xfrm>
        </p:spPr>
        <p:txBody>
          <a:bodyPr>
            <a:noAutofit/>
          </a:bodyPr>
          <a:lstStyle/>
          <a:p>
            <a:pPr algn="ctr"/>
            <a:r>
              <a:rPr lang="pl-PL" sz="3600" b="1" spc="-100" dirty="0">
                <a:solidFill>
                  <a:schemeClr val="accent6">
                    <a:lumMod val="50000"/>
                  </a:schemeClr>
                </a:solidFill>
              </a:rPr>
              <a:t>Filmy o egzaminie maturalnym na Portalu telewizyjnym OKE</a:t>
            </a:r>
          </a:p>
        </p:txBody>
      </p:sp>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44</a:t>
            </a:fld>
            <a:endParaRPr lang="en-US" dirty="0"/>
          </a:p>
        </p:txBody>
      </p:sp>
      <p:pic>
        <p:nvPicPr>
          <p:cNvPr id="9" name="Obraz 8"/>
          <p:cNvPicPr>
            <a:picLocks noChangeAspect="1"/>
          </p:cNvPicPr>
          <p:nvPr/>
        </p:nvPicPr>
        <p:blipFill>
          <a:blip r:embed="rId2"/>
          <a:stretch>
            <a:fillRect/>
          </a:stretch>
        </p:blipFill>
        <p:spPr>
          <a:xfrm>
            <a:off x="4926541" y="896937"/>
            <a:ext cx="6877050" cy="4505325"/>
          </a:xfrm>
          <a:prstGeom prst="rect">
            <a:avLst/>
          </a:prstGeom>
        </p:spPr>
      </p:pic>
      <p:pic>
        <p:nvPicPr>
          <p:cNvPr id="10" name="Obraz 9"/>
          <p:cNvPicPr>
            <a:picLocks noChangeAspect="1"/>
          </p:cNvPicPr>
          <p:nvPr/>
        </p:nvPicPr>
        <p:blipFill>
          <a:blip r:embed="rId3"/>
          <a:stretch>
            <a:fillRect/>
          </a:stretch>
        </p:blipFill>
        <p:spPr>
          <a:xfrm>
            <a:off x="4532842" y="1542765"/>
            <a:ext cx="6800850" cy="4191000"/>
          </a:xfrm>
          <a:prstGeom prst="rect">
            <a:avLst/>
          </a:prstGeom>
        </p:spPr>
      </p:pic>
      <p:pic>
        <p:nvPicPr>
          <p:cNvPr id="11" name="Obraz 10"/>
          <p:cNvPicPr>
            <a:picLocks noChangeAspect="1"/>
          </p:cNvPicPr>
          <p:nvPr/>
        </p:nvPicPr>
        <p:blipFill>
          <a:blip r:embed="rId4"/>
          <a:stretch>
            <a:fillRect/>
          </a:stretch>
        </p:blipFill>
        <p:spPr>
          <a:xfrm>
            <a:off x="3919221" y="2085030"/>
            <a:ext cx="6838950" cy="4171950"/>
          </a:xfrm>
          <a:prstGeom prst="rect">
            <a:avLst/>
          </a:prstGeom>
        </p:spPr>
      </p:pic>
      <p:pic>
        <p:nvPicPr>
          <p:cNvPr id="12" name="Obraz 11"/>
          <p:cNvPicPr>
            <a:picLocks noChangeAspect="1"/>
          </p:cNvPicPr>
          <p:nvPr/>
        </p:nvPicPr>
        <p:blipFill>
          <a:blip r:embed="rId5"/>
          <a:stretch>
            <a:fillRect/>
          </a:stretch>
        </p:blipFill>
        <p:spPr>
          <a:xfrm>
            <a:off x="3222207" y="2571356"/>
            <a:ext cx="6791325" cy="4086225"/>
          </a:xfrm>
          <a:prstGeom prst="rect">
            <a:avLst/>
          </a:prstGeom>
        </p:spPr>
      </p:pic>
      <p:pic>
        <p:nvPicPr>
          <p:cNvPr id="13" name="Obraz 12"/>
          <p:cNvPicPr>
            <a:picLocks noChangeAspect="1"/>
          </p:cNvPicPr>
          <p:nvPr/>
        </p:nvPicPr>
        <p:blipFill>
          <a:blip r:embed="rId6"/>
          <a:stretch>
            <a:fillRect/>
          </a:stretch>
        </p:blipFill>
        <p:spPr>
          <a:xfrm>
            <a:off x="198977" y="1445682"/>
            <a:ext cx="2652398" cy="1729317"/>
          </a:xfrm>
          <a:prstGeom prst="rect">
            <a:avLst/>
          </a:prstGeom>
        </p:spPr>
      </p:pic>
    </p:spTree>
    <p:extLst>
      <p:ext uri="{BB962C8B-B14F-4D97-AF65-F5344CB8AC3E}">
        <p14:creationId xmlns:p14="http://schemas.microsoft.com/office/powerpoint/2010/main" val="2189148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280087" y="105895"/>
            <a:ext cx="11304957" cy="618186"/>
          </a:xfrm>
        </p:spPr>
        <p:txBody>
          <a:bodyPr>
            <a:noAutofit/>
          </a:bodyPr>
          <a:lstStyle/>
          <a:p>
            <a:pPr algn="ctr"/>
            <a:r>
              <a:rPr lang="pl-PL" sz="3600" b="1" spc="-100" dirty="0">
                <a:solidFill>
                  <a:srgbClr val="70AD47">
                    <a:lumMod val="50000"/>
                  </a:srgbClr>
                </a:solidFill>
              </a:rPr>
              <a:t>Filmy o egzaminie maturalnym na Portalu telewizyjnym OKE</a:t>
            </a:r>
            <a:endParaRPr lang="pl-PL" sz="3600" dirty="0"/>
          </a:p>
        </p:txBody>
      </p:sp>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45</a:t>
            </a:fld>
            <a:endParaRPr lang="en-US" dirty="0"/>
          </a:p>
        </p:txBody>
      </p:sp>
      <p:pic>
        <p:nvPicPr>
          <p:cNvPr id="7" name="Obraz 6"/>
          <p:cNvPicPr>
            <a:picLocks noChangeAspect="1"/>
          </p:cNvPicPr>
          <p:nvPr/>
        </p:nvPicPr>
        <p:blipFill>
          <a:blip r:embed="rId2"/>
          <a:stretch>
            <a:fillRect/>
          </a:stretch>
        </p:blipFill>
        <p:spPr>
          <a:xfrm>
            <a:off x="4755620" y="843492"/>
            <a:ext cx="6829425" cy="4171950"/>
          </a:xfrm>
          <a:prstGeom prst="rect">
            <a:avLst/>
          </a:prstGeom>
        </p:spPr>
      </p:pic>
      <p:pic>
        <p:nvPicPr>
          <p:cNvPr id="11" name="Obraz 10"/>
          <p:cNvPicPr>
            <a:picLocks noChangeAspect="1"/>
          </p:cNvPicPr>
          <p:nvPr/>
        </p:nvPicPr>
        <p:blipFill>
          <a:blip r:embed="rId3"/>
          <a:stretch>
            <a:fillRect/>
          </a:stretch>
        </p:blipFill>
        <p:spPr>
          <a:xfrm>
            <a:off x="478365" y="1265767"/>
            <a:ext cx="3196167" cy="2755316"/>
          </a:xfrm>
          <a:prstGeom prst="rect">
            <a:avLst/>
          </a:prstGeom>
        </p:spPr>
      </p:pic>
      <p:pic>
        <p:nvPicPr>
          <p:cNvPr id="12" name="Obraz 11"/>
          <p:cNvPicPr>
            <a:picLocks noChangeAspect="1"/>
          </p:cNvPicPr>
          <p:nvPr/>
        </p:nvPicPr>
        <p:blipFill>
          <a:blip r:embed="rId4"/>
          <a:stretch>
            <a:fillRect/>
          </a:stretch>
        </p:blipFill>
        <p:spPr>
          <a:xfrm>
            <a:off x="4130145" y="2588642"/>
            <a:ext cx="6810375" cy="4038600"/>
          </a:xfrm>
          <a:prstGeom prst="rect">
            <a:avLst/>
          </a:prstGeom>
        </p:spPr>
      </p:pic>
    </p:spTree>
    <p:extLst>
      <p:ext uri="{BB962C8B-B14F-4D97-AF65-F5344CB8AC3E}">
        <p14:creationId xmlns:p14="http://schemas.microsoft.com/office/powerpoint/2010/main" val="21883962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1"/>
          <p:cNvSpPr>
            <a:spLocks noGrp="1"/>
          </p:cNvSpPr>
          <p:nvPr>
            <p:ph type="title"/>
          </p:nvPr>
        </p:nvSpPr>
        <p:spPr>
          <a:xfrm>
            <a:off x="647866" y="132986"/>
            <a:ext cx="10399074" cy="618186"/>
          </a:xfrm>
        </p:spPr>
        <p:txBody>
          <a:bodyPr>
            <a:noAutofit/>
          </a:bodyPr>
          <a:lstStyle/>
          <a:p>
            <a:pPr algn="ctr"/>
            <a:r>
              <a:rPr lang="pl-PL" sz="3600" b="1" spc="-100" dirty="0">
                <a:solidFill>
                  <a:srgbClr val="70AD47">
                    <a:lumMod val="50000"/>
                  </a:srgbClr>
                </a:solidFill>
              </a:rPr>
              <a:t>Filmy o egzaminie maturalnym na Portalu telewizyjnym OKE</a:t>
            </a:r>
            <a:endParaRPr lang="pl-PL" sz="3600" dirty="0"/>
          </a:p>
        </p:txBody>
      </p:sp>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46</a:t>
            </a:fld>
            <a:endParaRPr lang="en-US" dirty="0"/>
          </a:p>
        </p:txBody>
      </p:sp>
      <p:pic>
        <p:nvPicPr>
          <p:cNvPr id="2" name="Obraz 1"/>
          <p:cNvPicPr>
            <a:picLocks noChangeAspect="1"/>
          </p:cNvPicPr>
          <p:nvPr/>
        </p:nvPicPr>
        <p:blipFill>
          <a:blip r:embed="rId2"/>
          <a:stretch>
            <a:fillRect/>
          </a:stretch>
        </p:blipFill>
        <p:spPr>
          <a:xfrm>
            <a:off x="3679214" y="1005819"/>
            <a:ext cx="6819900" cy="4695825"/>
          </a:xfrm>
          <a:prstGeom prst="rect">
            <a:avLst/>
          </a:prstGeom>
        </p:spPr>
      </p:pic>
      <p:pic>
        <p:nvPicPr>
          <p:cNvPr id="3" name="Obraz 2"/>
          <p:cNvPicPr>
            <a:picLocks noChangeAspect="1"/>
          </p:cNvPicPr>
          <p:nvPr/>
        </p:nvPicPr>
        <p:blipFill>
          <a:blip r:embed="rId3"/>
          <a:stretch>
            <a:fillRect/>
          </a:stretch>
        </p:blipFill>
        <p:spPr>
          <a:xfrm>
            <a:off x="806979" y="1207559"/>
            <a:ext cx="2162175" cy="2800350"/>
          </a:xfrm>
          <a:prstGeom prst="rect">
            <a:avLst/>
          </a:prstGeom>
        </p:spPr>
      </p:pic>
    </p:spTree>
    <p:extLst>
      <p:ext uri="{BB962C8B-B14F-4D97-AF65-F5344CB8AC3E}">
        <p14:creationId xmlns:p14="http://schemas.microsoft.com/office/powerpoint/2010/main" val="911716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516981" y="2083694"/>
            <a:ext cx="9158037" cy="2690611"/>
          </a:xfrm>
        </p:spPr>
        <p:txBody>
          <a:bodyPr/>
          <a:lstStyle/>
          <a:p>
            <a:pPr marL="0" indent="0" algn="ctr">
              <a:buNone/>
            </a:pPr>
            <a:r>
              <a:rPr lang="pl-PL" b="1" i="1" dirty="0">
                <a:solidFill>
                  <a:srgbClr val="00B050"/>
                </a:solidFill>
              </a:rPr>
              <a:t>Infolinia Okręgowej Komisji Egzaminacyjnej w Krakowie</a:t>
            </a:r>
          </a:p>
          <a:p>
            <a:pPr marL="0" indent="0" algn="ctr">
              <a:buNone/>
            </a:pPr>
            <a:r>
              <a:rPr lang="pl-PL" sz="4000" b="1" i="1" dirty="0">
                <a:solidFill>
                  <a:srgbClr val="00B050"/>
                </a:solidFill>
              </a:rPr>
              <a:t>12 68 32 179 </a:t>
            </a:r>
            <a:endParaRPr lang="pl-PL" sz="4000" dirty="0">
              <a:solidFill>
                <a:srgbClr val="00B050"/>
              </a:solidFill>
            </a:endParaRPr>
          </a:p>
        </p:txBody>
      </p:sp>
    </p:spTree>
    <p:extLst>
      <p:ext uri="{BB962C8B-B14F-4D97-AF65-F5344CB8AC3E}">
        <p14:creationId xmlns:p14="http://schemas.microsoft.com/office/powerpoint/2010/main" val="32313592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81409" y="761320"/>
            <a:ext cx="9954989" cy="1301261"/>
          </a:xfrm>
        </p:spPr>
        <p:txBody>
          <a:bodyPr/>
          <a:lstStyle/>
          <a:p>
            <a:pPr algn="ctr"/>
            <a:r>
              <a:rPr lang="pl-PL" b="1" i="1" dirty="0">
                <a:solidFill>
                  <a:srgbClr val="00B050"/>
                </a:solidFill>
                <a:latin typeface="Times New Roman" panose="02020603050405020304" pitchFamily="18" charset="0"/>
                <a:cs typeface="Times New Roman" panose="02020603050405020304" pitchFamily="18" charset="0"/>
              </a:rPr>
              <a:t>Dziękujemy za uwagę i życzymy</a:t>
            </a:r>
            <a:br>
              <a:rPr lang="pl-PL" b="1" i="1" dirty="0">
                <a:solidFill>
                  <a:srgbClr val="00B050"/>
                </a:solidFill>
                <a:latin typeface="Times New Roman" panose="02020603050405020304" pitchFamily="18" charset="0"/>
                <a:cs typeface="Times New Roman" panose="02020603050405020304" pitchFamily="18" charset="0"/>
              </a:rPr>
            </a:br>
            <a:r>
              <a:rPr lang="pl-PL" b="1" i="1" dirty="0">
                <a:solidFill>
                  <a:srgbClr val="00B050"/>
                </a:solidFill>
                <a:latin typeface="Times New Roman" panose="02020603050405020304" pitchFamily="18" charset="0"/>
                <a:cs typeface="Times New Roman" panose="02020603050405020304" pitchFamily="18" charset="0"/>
              </a:rPr>
              <a:t> spokojnej sesji</a:t>
            </a:r>
          </a:p>
        </p:txBody>
      </p:sp>
      <p:sp>
        <p:nvSpPr>
          <p:cNvPr id="3" name="Symbol zastępczy zawartości 2"/>
          <p:cNvSpPr>
            <a:spLocks noGrp="1"/>
          </p:cNvSpPr>
          <p:nvPr>
            <p:ph idx="1"/>
          </p:nvPr>
        </p:nvSpPr>
        <p:spPr>
          <a:xfrm>
            <a:off x="3785803" y="2421882"/>
            <a:ext cx="7704667" cy="2690611"/>
          </a:xfrm>
        </p:spPr>
        <p:txBody>
          <a:bodyPr/>
          <a:lstStyle/>
          <a:p>
            <a:pPr marL="0" indent="0" algn="r">
              <a:buNone/>
            </a:pPr>
            <a:r>
              <a:rPr lang="pl-PL" sz="2400" b="1" i="1" dirty="0">
                <a:solidFill>
                  <a:srgbClr val="00B050"/>
                </a:solidFill>
              </a:rPr>
              <a:t>Jerzy </a:t>
            </a:r>
            <a:r>
              <a:rPr lang="pl-PL" sz="2400" b="1" i="1" dirty="0" err="1">
                <a:solidFill>
                  <a:srgbClr val="00B050"/>
                </a:solidFill>
              </a:rPr>
              <a:t>Matwijko</a:t>
            </a:r>
            <a:r>
              <a:rPr lang="pl-PL" sz="2400" b="1" i="1" dirty="0">
                <a:solidFill>
                  <a:srgbClr val="00B050"/>
                </a:solidFill>
              </a:rPr>
              <a:t> </a:t>
            </a:r>
            <a:r>
              <a:rPr lang="pl-PL" sz="2400" dirty="0">
                <a:solidFill>
                  <a:srgbClr val="00B050"/>
                </a:solidFill>
              </a:rPr>
              <a:t>– kierownik</a:t>
            </a:r>
          </a:p>
          <a:p>
            <a:pPr marL="0" indent="0" algn="r">
              <a:buNone/>
            </a:pPr>
            <a:r>
              <a:rPr lang="pl-PL" sz="2400" dirty="0">
                <a:solidFill>
                  <a:srgbClr val="00B050"/>
                </a:solidFill>
              </a:rPr>
              <a:t>Wydziału Egzaminów z Zakresu Kształcenia Ogólnego</a:t>
            </a:r>
          </a:p>
          <a:p>
            <a:pPr marL="0" indent="0" algn="r">
              <a:buNone/>
            </a:pPr>
            <a:r>
              <a:rPr lang="pl-PL" sz="2400" b="1" i="1" dirty="0">
                <a:solidFill>
                  <a:srgbClr val="00B050"/>
                </a:solidFill>
              </a:rPr>
              <a:t>Małgorzata Stankowska</a:t>
            </a:r>
            <a:r>
              <a:rPr lang="pl-PL" sz="2400" dirty="0">
                <a:solidFill>
                  <a:srgbClr val="00B050"/>
                </a:solidFill>
              </a:rPr>
              <a:t>– kierownik</a:t>
            </a:r>
          </a:p>
          <a:p>
            <a:pPr marL="0" indent="0" algn="r">
              <a:buNone/>
            </a:pPr>
            <a:r>
              <a:rPr lang="pl-PL" sz="2400" dirty="0">
                <a:solidFill>
                  <a:srgbClr val="00B050"/>
                </a:solidFill>
              </a:rPr>
              <a:t>Wydziału Organizacyjno-Administracyjnego</a:t>
            </a:r>
          </a:p>
          <a:p>
            <a:pPr marL="0" indent="0" algn="r">
              <a:buNone/>
            </a:pPr>
            <a:r>
              <a:rPr lang="pl-PL" sz="2400" b="1" i="1" dirty="0">
                <a:solidFill>
                  <a:srgbClr val="00B050"/>
                </a:solidFill>
              </a:rPr>
              <a:t>Lech </a:t>
            </a:r>
            <a:r>
              <a:rPr lang="pl-PL" sz="2400" b="1" i="1" dirty="0" err="1">
                <a:solidFill>
                  <a:srgbClr val="00B050"/>
                </a:solidFill>
              </a:rPr>
              <a:t>Gawryłow</a:t>
            </a:r>
            <a:r>
              <a:rPr lang="pl-PL" sz="2400" b="1" i="1" dirty="0">
                <a:solidFill>
                  <a:srgbClr val="00B050"/>
                </a:solidFill>
              </a:rPr>
              <a:t> </a:t>
            </a:r>
            <a:r>
              <a:rPr lang="pl-PL" sz="2400" dirty="0">
                <a:solidFill>
                  <a:srgbClr val="00B050"/>
                </a:solidFill>
              </a:rPr>
              <a:t>– dyrektor OKE w Krakowie </a:t>
            </a:r>
          </a:p>
        </p:txBody>
      </p:sp>
      <p:pic>
        <p:nvPicPr>
          <p:cNvPr id="6" name="Obraz 5" descr="&lt;strong&gt;Kwiaty&lt;/strong&gt;, Wiosna, Tulipany, Motyle, 2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320" y="2858762"/>
            <a:ext cx="5396876" cy="3597918"/>
          </a:xfrm>
          <a:prstGeom prst="ellipse">
            <a:avLst/>
          </a:prstGeom>
          <a:ln>
            <a:noFill/>
          </a:ln>
          <a:effectLst>
            <a:softEdge rad="112500"/>
          </a:effectLst>
        </p:spPr>
      </p:pic>
    </p:spTree>
    <p:extLst>
      <p:ext uri="{BB962C8B-B14F-4D97-AF65-F5344CB8AC3E}">
        <p14:creationId xmlns:p14="http://schemas.microsoft.com/office/powerpoint/2010/main" val="22212760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par>
                          <p:cTn id="16" fill="hold">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par>
                          <p:cTn id="28" fill="hold">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3" end="3"/>
                                            </p:txEl>
                                          </p:spTgt>
                                        </p:tgtEl>
                                      </p:cBhvr>
                                    </p:animEffect>
                                  </p:childTnLst>
                                </p:cTn>
                              </p:par>
                            </p:childTnLst>
                          </p:cTn>
                        </p:par>
                        <p:par>
                          <p:cTn id="34" fill="hold">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8"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stretch>
            <a:fillRect/>
          </a:stretch>
        </p:blipFill>
        <p:spPr>
          <a:xfrm>
            <a:off x="4768148" y="1457681"/>
            <a:ext cx="1512891" cy="1497186"/>
          </a:xfrm>
          <a:prstGeom prst="rect">
            <a:avLst/>
          </a:prstGeom>
        </p:spPr>
      </p:pic>
      <p:sp>
        <p:nvSpPr>
          <p:cNvPr id="2" name="Tytuł 1"/>
          <p:cNvSpPr>
            <a:spLocks noGrp="1"/>
          </p:cNvSpPr>
          <p:nvPr>
            <p:ph type="title"/>
          </p:nvPr>
        </p:nvSpPr>
        <p:spPr/>
        <p:txBody>
          <a:bodyPr/>
          <a:lstStyle/>
          <a:p>
            <a:pPr algn="ctr"/>
            <a:r>
              <a:rPr lang="pl-PL" altLang="pl-PL" sz="4000" b="1" dirty="0">
                <a:solidFill>
                  <a:schemeClr val="accent6">
                    <a:lumMod val="50000"/>
                  </a:schemeClr>
                </a:solidFill>
              </a:rPr>
              <a:t>Odbiór przesyłek z materiałami egzaminacyjnymi</a:t>
            </a:r>
            <a:endParaRPr lang="pl-PL" sz="4000" b="1" dirty="0"/>
          </a:p>
        </p:txBody>
      </p:sp>
      <p:sp>
        <p:nvSpPr>
          <p:cNvPr id="3" name="Symbol zastępczy zawartości 2"/>
          <p:cNvSpPr>
            <a:spLocks noGrp="1"/>
          </p:cNvSpPr>
          <p:nvPr>
            <p:ph idx="1"/>
          </p:nvPr>
        </p:nvSpPr>
        <p:spPr>
          <a:xfrm>
            <a:off x="864973" y="2702010"/>
            <a:ext cx="10488827" cy="3853893"/>
          </a:xfrm>
        </p:spPr>
        <p:txBody>
          <a:bodyPr/>
          <a:lstStyle/>
          <a:p>
            <a:pPr marL="0" lvl="0" indent="0">
              <a:buNone/>
            </a:pPr>
            <a:endParaRPr lang="pl-PL" sz="2000" dirty="0">
              <a:solidFill>
                <a:prstClr val="black"/>
              </a:solidFill>
            </a:endParaRPr>
          </a:p>
          <a:p>
            <a:pPr marL="0" lvl="0" indent="0">
              <a:buNone/>
            </a:pPr>
            <a:r>
              <a:rPr lang="pl-PL" sz="2000" dirty="0">
                <a:solidFill>
                  <a:prstClr val="black"/>
                </a:solidFill>
              </a:rPr>
              <a:t>Gdy przesyłkę odbiera ktoś inny niż osoba, której imię i nazwisko znajdują się na przesyłce, ma obowiązek okazać upoważnienie do odbioru przesyłki/akt mianowania na dyrektora szkoły. Kurier nie pobiera jednak ze szkoły (tak jak to było w latach ubiegłych) kserokopii aktu mianowania czy upoważnienia do odbioru przesyłki, a jedynie musi je mieć do wglądu.</a:t>
            </a:r>
          </a:p>
          <a:p>
            <a:pPr marL="0" lvl="0" indent="0" algn="just">
              <a:spcBef>
                <a:spcPts val="1200"/>
              </a:spcBef>
              <a:buNone/>
            </a:pPr>
            <a:r>
              <a:rPr lang="pl-PL" altLang="pl-PL" sz="2000" dirty="0">
                <a:solidFill>
                  <a:prstClr val="black"/>
                </a:solidFill>
              </a:rPr>
              <a:t>Kurier nie może zostawić przesyłki jeśli w szkole nie ma adresata przesyłki lub osoby upoważnionej przez niego do odbioru przesyłki.</a:t>
            </a:r>
            <a:endParaRPr lang="pl-PL" altLang="pl-PL" sz="2400" dirty="0">
              <a:solidFill>
                <a:prstClr val="black"/>
              </a:solidFill>
            </a:endParaRPr>
          </a:p>
          <a:p>
            <a:pPr marL="0" indent="0">
              <a:buNone/>
            </a:pPr>
            <a:endParaRPr lang="pl-PL" dirty="0"/>
          </a:p>
        </p:txBody>
      </p:sp>
    </p:spTree>
    <p:extLst>
      <p:ext uri="{BB962C8B-B14F-4D97-AF65-F5344CB8AC3E}">
        <p14:creationId xmlns:p14="http://schemas.microsoft.com/office/powerpoint/2010/main" val="18902482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p:cNvSpPr>
            <a:spLocks noGrp="1"/>
          </p:cNvSpPr>
          <p:nvPr>
            <p:ph type="title"/>
          </p:nvPr>
        </p:nvSpPr>
        <p:spPr>
          <a:xfrm>
            <a:off x="838200" y="260060"/>
            <a:ext cx="10515600" cy="914400"/>
          </a:xfrm>
        </p:spPr>
        <p:txBody>
          <a:bodyPr/>
          <a:lstStyle/>
          <a:p>
            <a:pPr algn="ctr" eaLnBrk="1" hangingPunct="1">
              <a:defRPr/>
            </a:pPr>
            <a:r>
              <a:rPr lang="pl-PL" altLang="pl-PL" sz="4000" b="1" dirty="0">
                <a:solidFill>
                  <a:schemeClr val="accent6">
                    <a:lumMod val="50000"/>
                  </a:schemeClr>
                </a:solidFill>
              </a:rPr>
              <a:t>Odbiór przesyłek z materiałami egzaminacyjnymi</a:t>
            </a:r>
          </a:p>
        </p:txBody>
      </p:sp>
      <p:sp>
        <p:nvSpPr>
          <p:cNvPr id="14339" name="Symbol zastępczy zawartości 2"/>
          <p:cNvSpPr>
            <a:spLocks noGrp="1"/>
          </p:cNvSpPr>
          <p:nvPr>
            <p:ph idx="1"/>
          </p:nvPr>
        </p:nvSpPr>
        <p:spPr>
          <a:xfrm>
            <a:off x="1235075" y="1382713"/>
            <a:ext cx="10009188" cy="2049462"/>
          </a:xfrm>
        </p:spPr>
        <p:txBody>
          <a:bodyPr/>
          <a:lstStyle/>
          <a:p>
            <a:pPr marL="0" indent="0" algn="just">
              <a:buFont typeface="Arial" panose="020B0604020202020204" pitchFamily="34" charset="0"/>
              <a:buNone/>
              <a:defRPr/>
            </a:pPr>
            <a:r>
              <a:rPr lang="pl-PL" sz="2000" spc="-60" dirty="0"/>
              <a:t>Należy sprawdzić, czy przesyłka nie została naruszona oraz czy zawiera wszystkie materiały egzaminacyjne, wykonując czynności zgodnie z </a:t>
            </a:r>
            <a:r>
              <a:rPr lang="pl-PL" sz="2000" i="1" spc="-60" dirty="0"/>
              <a:t>Instrukcją sprawdzania kompletności i nienaruszalności przesyłek z materiałami egzaminacyjnymi dla PZE </a:t>
            </a:r>
            <a:r>
              <a:rPr lang="pl-PL" sz="2000" spc="-60" dirty="0"/>
              <a:t>(instrukcja wraz z Wykazem zawartości znajduje się w przesyłce z materiałami egzaminacyjnymi).</a:t>
            </a:r>
          </a:p>
          <a:p>
            <a:pPr marL="0" indent="0" algn="just">
              <a:buFont typeface="Arial" panose="020B0604020202020204" pitchFamily="34" charset="0"/>
              <a:buNone/>
              <a:defRPr/>
            </a:pPr>
            <a:r>
              <a:rPr lang="pl-PL" sz="2000" dirty="0"/>
              <a:t>Arkusze egzaminacyjne są w przezroczystych kopertach, które ułatwiają przeliczenie arkuszy </a:t>
            </a:r>
            <a:br>
              <a:rPr lang="pl-PL" sz="2000" dirty="0"/>
            </a:br>
            <a:r>
              <a:rPr lang="pl-PL" sz="2000" dirty="0"/>
              <a:t>w pakiecie oraz sprawdzenie typu arkuszy.  Nie należy rozrywać przezroczystych kopert.</a:t>
            </a:r>
          </a:p>
          <a:p>
            <a:pPr marL="0" indent="0" algn="just">
              <a:buFont typeface="Arial" panose="020B0604020202020204" pitchFamily="34" charset="0"/>
              <a:buNone/>
              <a:defRPr/>
            </a:pPr>
            <a:endParaRPr lang="pl-PL" sz="2000" dirty="0"/>
          </a:p>
          <a:p>
            <a:pPr marL="0" indent="0" algn="just">
              <a:spcBef>
                <a:spcPts val="0"/>
              </a:spcBef>
              <a:buNone/>
              <a:defRPr/>
            </a:pPr>
            <a:r>
              <a:rPr lang="pl-PL" sz="2000" spc="-30" dirty="0"/>
              <a:t>UWAGA:</a:t>
            </a:r>
          </a:p>
          <a:p>
            <a:pPr marL="0" indent="0">
              <a:spcBef>
                <a:spcPts val="0"/>
              </a:spcBef>
              <a:buNone/>
              <a:defRPr/>
            </a:pPr>
            <a:r>
              <a:rPr lang="pl-PL" sz="2000" spc="-30" dirty="0"/>
              <a:t>W przypadku zamówienia arkuszy po terminie, z rezerwy OKE, szkoła otrzyma dwie przesyłki. </a:t>
            </a:r>
            <a:br>
              <a:rPr lang="pl-PL" sz="2000" spc="-30" dirty="0"/>
            </a:br>
            <a:r>
              <a:rPr lang="pl-PL" sz="2000" spc="-30" dirty="0"/>
              <a:t>Jedną – główną z CKE w wyżej wymienionych godzinach, natomiast druga - dodatkowa przesyłka</a:t>
            </a:r>
            <a:br>
              <a:rPr lang="pl-PL" sz="2000" spc="-30" dirty="0"/>
            </a:br>
            <a:r>
              <a:rPr lang="pl-PL" sz="2000" spc="-30" dirty="0"/>
              <a:t> z OKE powinna dotrzeć przed g. 9.00.</a:t>
            </a:r>
          </a:p>
          <a:p>
            <a:pPr marL="0" indent="0" algn="just">
              <a:buFont typeface="Arial" panose="020B0604020202020204" pitchFamily="34" charset="0"/>
              <a:buNone/>
              <a:defRPr/>
            </a:pPr>
            <a:endParaRPr lang="pl-PL" sz="1800" i="1" dirty="0">
              <a:solidFill>
                <a:srgbClr val="FF0000"/>
              </a:solidFill>
            </a:endParaRPr>
          </a:p>
          <a:p>
            <a:pPr marL="0" indent="0" algn="just">
              <a:buFont typeface="Arial" panose="020B0604020202020204" pitchFamily="34" charset="0"/>
              <a:buNone/>
              <a:defRPr/>
            </a:pPr>
            <a:endParaRPr lang="pl-PL" sz="2400" i="1" dirty="0"/>
          </a:p>
          <a:p>
            <a:pPr marL="0" indent="0" algn="just">
              <a:buFont typeface="Arial" panose="020B0604020202020204" pitchFamily="34" charset="0"/>
              <a:buNone/>
              <a:defRPr/>
            </a:pPr>
            <a:endParaRPr lang="pl-PL" sz="2400" i="1" dirty="0"/>
          </a:p>
        </p:txBody>
      </p:sp>
    </p:spTree>
    <p:extLst>
      <p:ext uri="{BB962C8B-B14F-4D97-AF65-F5344CB8AC3E}">
        <p14:creationId xmlns:p14="http://schemas.microsoft.com/office/powerpoint/2010/main" val="15278055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17338" y="114868"/>
            <a:ext cx="10515600" cy="1075267"/>
          </a:xfrm>
        </p:spPr>
        <p:txBody>
          <a:bodyPr/>
          <a:lstStyle/>
          <a:p>
            <a:pPr algn="ctr">
              <a:defRPr/>
            </a:pPr>
            <a:r>
              <a:rPr lang="pl-PL" altLang="pl-PL" sz="4000" b="1" dirty="0">
                <a:solidFill>
                  <a:schemeClr val="accent6">
                    <a:lumMod val="50000"/>
                  </a:schemeClr>
                </a:solidFill>
              </a:rPr>
              <a:t>Odbiór przesyłek z materiałami egzaminacyjnymi</a:t>
            </a:r>
            <a:endParaRPr lang="pl-PL" sz="4000" b="1" dirty="0"/>
          </a:p>
        </p:txBody>
      </p:sp>
      <p:sp>
        <p:nvSpPr>
          <p:cNvPr id="18435" name="Symbol zastępczy zawartości 2"/>
          <p:cNvSpPr>
            <a:spLocks noGrp="1"/>
          </p:cNvSpPr>
          <p:nvPr>
            <p:ph idx="1"/>
          </p:nvPr>
        </p:nvSpPr>
        <p:spPr>
          <a:xfrm>
            <a:off x="759062" y="1190135"/>
            <a:ext cx="10515600" cy="1154112"/>
          </a:xfrm>
        </p:spPr>
        <p:txBody>
          <a:bodyPr/>
          <a:lstStyle/>
          <a:p>
            <a:pPr marL="0" indent="0" algn="just">
              <a:buFont typeface="Arial" panose="020B0604020202020204" pitchFamily="34" charset="0"/>
              <a:buNone/>
            </a:pPr>
            <a:r>
              <a:rPr lang="pl-PL" altLang="pl-PL" sz="2000" dirty="0"/>
              <a:t>W przypadku stwierdzenia, że przesyłka została naruszona lub zawartość nie zgadza się </a:t>
            </a:r>
            <a:br>
              <a:rPr lang="pl-PL" altLang="pl-PL" sz="2000" dirty="0"/>
            </a:br>
            <a:r>
              <a:rPr lang="pl-PL" altLang="pl-PL" sz="2000" dirty="0"/>
              <a:t>z zamówieniem, należy postępować zgodnie z procedurą zawartą w </a:t>
            </a:r>
            <a:r>
              <a:rPr lang="pl-PL" altLang="pl-PL" sz="2000" i="1" dirty="0"/>
              <a:t>Instrukcji sprawdzania kompletności i nienaruszalności przesyłek z materiałami egzaminacyjnymi dla PZE.</a:t>
            </a:r>
            <a:endParaRPr lang="pl-PL" altLang="pl-PL" i="1" dirty="0"/>
          </a:p>
        </p:txBody>
      </p:sp>
      <p:pic>
        <p:nvPicPr>
          <p:cNvPr id="18436" name="Obraz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8538" y="2459115"/>
            <a:ext cx="4956649" cy="412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5633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36477" y="360467"/>
            <a:ext cx="10994796" cy="1151467"/>
          </a:xfrm>
        </p:spPr>
        <p:txBody>
          <a:bodyPr/>
          <a:lstStyle/>
          <a:p>
            <a:pPr algn="ctr"/>
            <a:r>
              <a:rPr lang="pl-PL" sz="4000" b="1" dirty="0">
                <a:solidFill>
                  <a:schemeClr val="accent6">
                    <a:lumMod val="50000"/>
                  </a:schemeClr>
                </a:solidFill>
              </a:rPr>
              <a:t>Zestawy z języka polskiego i języków obcych</a:t>
            </a:r>
          </a:p>
        </p:txBody>
      </p:sp>
      <p:sp>
        <p:nvSpPr>
          <p:cNvPr id="3" name="Symbol zastępczy zawartości 2"/>
          <p:cNvSpPr>
            <a:spLocks noGrp="1"/>
          </p:cNvSpPr>
          <p:nvPr>
            <p:ph idx="1"/>
          </p:nvPr>
        </p:nvSpPr>
        <p:spPr>
          <a:xfrm>
            <a:off x="1468073" y="1647276"/>
            <a:ext cx="9406514" cy="4417964"/>
          </a:xfrm>
        </p:spPr>
        <p:txBody>
          <a:bodyPr>
            <a:normAutofit/>
          </a:bodyPr>
          <a:lstStyle/>
          <a:p>
            <a:pPr marL="0" indent="0" algn="just">
              <a:buNone/>
            </a:pPr>
            <a:r>
              <a:rPr lang="pl-PL" sz="2400" dirty="0">
                <a:solidFill>
                  <a:srgbClr val="FF0000"/>
                </a:solidFill>
              </a:rPr>
              <a:t>Materiały egzaminacyjne niezbędne do przeprowadzenia części ustnej egzaminu maturalnego zostaną w 2020 r. przesłane do szkół wyłącznie </a:t>
            </a:r>
            <a:br>
              <a:rPr lang="pl-PL" sz="2400" dirty="0">
                <a:solidFill>
                  <a:srgbClr val="FF0000"/>
                </a:solidFill>
              </a:rPr>
            </a:br>
            <a:r>
              <a:rPr lang="pl-PL" sz="2400" dirty="0">
                <a:solidFill>
                  <a:srgbClr val="FF0000"/>
                </a:solidFill>
              </a:rPr>
              <a:t>w postaci elektronicznej, za pośrednictwem serwisów OKE dla dyrektorów szkół.  </a:t>
            </a:r>
          </a:p>
          <a:p>
            <a:pPr marL="0" indent="0" algn="ctr">
              <a:buNone/>
            </a:pPr>
            <a:r>
              <a:rPr lang="pl-PL" b="1" dirty="0">
                <a:solidFill>
                  <a:schemeClr val="accent6">
                    <a:lumMod val="50000"/>
                  </a:schemeClr>
                </a:solidFill>
              </a:rPr>
              <a:t>Egzamin ustny</a:t>
            </a:r>
          </a:p>
          <a:p>
            <a:pPr marL="0" indent="0" algn="just">
              <a:buNone/>
            </a:pPr>
            <a:endParaRPr lang="pl-PL" sz="2400" dirty="0">
              <a:solidFill>
                <a:srgbClr val="FF0000"/>
              </a:solidFill>
            </a:endParaRPr>
          </a:p>
        </p:txBody>
      </p:sp>
      <p:sp>
        <p:nvSpPr>
          <p:cNvPr id="4" name="Symbol zastępczy numeru slajdu 3"/>
          <p:cNvSpPr>
            <a:spLocks noGrp="1"/>
          </p:cNvSpPr>
          <p:nvPr>
            <p:ph type="sldNum" sz="quarter" idx="4294967295"/>
          </p:nvPr>
        </p:nvSpPr>
        <p:spPr>
          <a:xfrm>
            <a:off x="10874587" y="6512942"/>
            <a:ext cx="1097280" cy="228600"/>
          </a:xfrm>
          <a:prstGeom prst="rect">
            <a:avLst/>
          </a:prstGeom>
        </p:spPr>
        <p:txBody>
          <a:bodyPr/>
          <a:lstStyle/>
          <a:p>
            <a:fld id="{D57F1E4F-1CFF-5643-939E-217C01CDF565}" type="slidenum">
              <a:rPr lang="en-US" smtClean="0"/>
              <a:pPr/>
              <a:t>8</a:t>
            </a:fld>
            <a:endParaRPr lang="en-US" dirty="0"/>
          </a:p>
        </p:txBody>
      </p:sp>
      <p:pic>
        <p:nvPicPr>
          <p:cNvPr id="5" name="Obraz 4">
            <a:extLst>
              <a:ext uri="{FF2B5EF4-FFF2-40B4-BE49-F238E27FC236}">
                <a16:creationId xmlns:a16="http://schemas.microsoft.com/office/drawing/2014/main" id="{83FFD4C3-324D-4140-A7A3-945635710A2D}"/>
              </a:ext>
            </a:extLst>
          </p:cNvPr>
          <p:cNvPicPr>
            <a:picLocks noChangeAspect="1"/>
          </p:cNvPicPr>
          <p:nvPr/>
        </p:nvPicPr>
        <p:blipFill rotWithShape="1">
          <a:blip r:embed="rId2"/>
          <a:srcRect l="3583" t="35407" r="33815" b="38007"/>
          <a:stretch/>
        </p:blipFill>
        <p:spPr>
          <a:xfrm>
            <a:off x="2355098" y="3752778"/>
            <a:ext cx="7632464" cy="1823249"/>
          </a:xfrm>
          <a:prstGeom prst="rect">
            <a:avLst/>
          </a:prstGeom>
        </p:spPr>
      </p:pic>
    </p:spTree>
    <p:extLst>
      <p:ext uri="{BB962C8B-B14F-4D97-AF65-F5344CB8AC3E}">
        <p14:creationId xmlns:p14="http://schemas.microsoft.com/office/powerpoint/2010/main" val="576615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84F85B-E27A-41F0-8E77-2A7FDCA15048}"/>
              </a:ext>
            </a:extLst>
          </p:cNvPr>
          <p:cNvSpPr>
            <a:spLocks noGrp="1"/>
          </p:cNvSpPr>
          <p:nvPr>
            <p:ph type="title"/>
          </p:nvPr>
        </p:nvSpPr>
        <p:spPr>
          <a:xfrm>
            <a:off x="838200" y="576263"/>
            <a:ext cx="10515600" cy="2852737"/>
          </a:xfrm>
        </p:spPr>
        <p:txBody>
          <a:bodyPr/>
          <a:lstStyle/>
          <a:p>
            <a:pPr algn="ctr"/>
            <a:r>
              <a:rPr lang="pl-PL" b="1" dirty="0">
                <a:solidFill>
                  <a:schemeClr val="accent6">
                    <a:lumMod val="75000"/>
                  </a:schemeClr>
                </a:solidFill>
              </a:rPr>
              <a:t>Kontrolne sprawdzenie sal</a:t>
            </a:r>
          </a:p>
        </p:txBody>
      </p:sp>
    </p:spTree>
    <p:extLst>
      <p:ext uri="{BB962C8B-B14F-4D97-AF65-F5344CB8AC3E}">
        <p14:creationId xmlns:p14="http://schemas.microsoft.com/office/powerpoint/2010/main" val="31499137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2075</TotalTime>
  <Words>3086</Words>
  <Application>Microsoft Office PowerPoint</Application>
  <PresentationFormat>Panoramiczny</PresentationFormat>
  <Paragraphs>234</Paragraphs>
  <Slides>48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48</vt:i4>
      </vt:variant>
    </vt:vector>
  </HeadingPairs>
  <TitlesOfParts>
    <vt:vector size="56" baseType="lpstr">
      <vt:lpstr>Arial</vt:lpstr>
      <vt:lpstr>Calibri</vt:lpstr>
      <vt:lpstr>Calibri Light</vt:lpstr>
      <vt:lpstr>Symbol</vt:lpstr>
      <vt:lpstr>Times New Roman</vt:lpstr>
      <vt:lpstr>Verdana</vt:lpstr>
      <vt:lpstr>Wingdings</vt:lpstr>
      <vt:lpstr>Motyw pakietu Office</vt:lpstr>
      <vt:lpstr>EGZAMIN MATURALNY</vt:lpstr>
      <vt:lpstr>   W dniu egzaminu                    </vt:lpstr>
      <vt:lpstr>Dystrybucja materiałów egzaminacyjnych</vt:lpstr>
      <vt:lpstr>Odbiór przesyłek z materiałami egzaminacyjnymi</vt:lpstr>
      <vt:lpstr>Odbiór przesyłek z materiałami egzaminacyjnymi</vt:lpstr>
      <vt:lpstr>Odbiór przesyłek z materiałami egzaminacyjnymi</vt:lpstr>
      <vt:lpstr>Odbiór przesyłek z materiałami egzaminacyjnymi</vt:lpstr>
      <vt:lpstr>Zestawy z języka polskiego i języków obcych</vt:lpstr>
      <vt:lpstr>Kontrolne sprawdzenie sal</vt:lpstr>
      <vt:lpstr>W dniu egzaminu</vt:lpstr>
      <vt:lpstr>W dniu egzaminu przed jego rozpoczęciem</vt:lpstr>
      <vt:lpstr>Przed rozpoczęciem egzaminu</vt:lpstr>
      <vt:lpstr>Zespoły nadzorujące</vt:lpstr>
      <vt:lpstr>Przed rozpoczęciem egzaminu</vt:lpstr>
      <vt:lpstr>Przed rozpoczęciem egzaminu</vt:lpstr>
      <vt:lpstr>Przed rozpoczęciem egzaminu</vt:lpstr>
      <vt:lpstr>Egzamin</vt:lpstr>
      <vt:lpstr>Na początku egzaminu</vt:lpstr>
      <vt:lpstr>Przed rozpoczęciem pracy</vt:lpstr>
      <vt:lpstr>W trakcie egzaminu</vt:lpstr>
      <vt:lpstr> Zakończenie pracy przed czasem</vt:lpstr>
      <vt:lpstr>Po egzaminie</vt:lpstr>
      <vt:lpstr>Po egzaminie maturalnym</vt:lpstr>
      <vt:lpstr>Prezentacja programu PowerPoint</vt:lpstr>
      <vt:lpstr>Prezentacja programu PowerPoint</vt:lpstr>
      <vt:lpstr>Prezentacja programu PowerPoint</vt:lpstr>
      <vt:lpstr>Prezentacja programu PowerPoint</vt:lpstr>
      <vt:lpstr>  Zasady przekazywania prac i dokumentacji w POP </vt:lpstr>
      <vt:lpstr>Sytuacje szczególne  w trakcie egzaminu</vt:lpstr>
      <vt:lpstr>Korzystanie z dostosowań</vt:lpstr>
      <vt:lpstr>Korzystanie z komputera podczas egzaminu</vt:lpstr>
      <vt:lpstr>Korzystanie z komputera podczas egzaminu</vt:lpstr>
      <vt:lpstr>Korzystanie z komputera podczas egzaminu</vt:lpstr>
      <vt:lpstr>Unieważnienie egzaminu przez PZE</vt:lpstr>
      <vt:lpstr>Zaginięcie przesyłki z materiałami egzaminacyjnymi</vt:lpstr>
      <vt:lpstr>Ujawnienie zadań egzaminacyjnych</vt:lpstr>
      <vt:lpstr>Usterki w arkuszach egzaminacyjnych</vt:lpstr>
      <vt:lpstr>Zagrożenie lub zakłócenie przebiegu egzaminu</vt:lpstr>
      <vt:lpstr>Przerwanie egzaminu z przyczyn losowych lub zdrowotnych</vt:lpstr>
      <vt:lpstr>Przerwanie egzaminu z przyczyn losowych lub zdrowotnych</vt:lpstr>
      <vt:lpstr>Dodatkowe informacje do wykorzystania</vt:lpstr>
      <vt:lpstr>Materiały o egzaminie maturalnym na stronie CKE</vt:lpstr>
      <vt:lpstr>Materiały o egzaminie maturalnym na stronie CKE</vt:lpstr>
      <vt:lpstr>Filmy o egzaminie maturalnym na Portalu telewizyjnym OKE</vt:lpstr>
      <vt:lpstr>Filmy o egzaminie maturalnym na Portalu telewizyjnym OKE</vt:lpstr>
      <vt:lpstr>Filmy o egzaminie maturalnym na Portalu telewizyjnym OKE</vt:lpstr>
      <vt:lpstr>Prezentacja programu PowerPoint</vt:lpstr>
      <vt:lpstr>Dziękujemy za uwagę i życzymy  spokojnej sesji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Jolanta Wrześniak</dc:creator>
  <cp:lastModifiedBy>Małgorzata Kuźniak-Stankowska</cp:lastModifiedBy>
  <cp:revision>90</cp:revision>
  <dcterms:created xsi:type="dcterms:W3CDTF">2017-04-07T08:35:19Z</dcterms:created>
  <dcterms:modified xsi:type="dcterms:W3CDTF">2020-05-29T10:58:26Z</dcterms:modified>
</cp:coreProperties>
</file>